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1" d="100"/>
          <a:sy n="71" d="100"/>
        </p:scale>
        <p:origin x="82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71E3CA-C8D6-4D46-98FE-980E916119B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B508F17-9669-453B-97D2-251467C5B3DA}">
      <dgm:prSet/>
      <dgm:spPr/>
      <dgm:t>
        <a:bodyPr/>
        <a:lstStyle/>
        <a:p>
          <a:r>
            <a:rPr lang="en-US"/>
            <a:t>Machine Learning (ML) provides an </a:t>
          </a:r>
          <a:r>
            <a:rPr lang="en-US" b="1"/>
            <a:t>automated and data-driven approach</a:t>
          </a:r>
          <a:r>
            <a:rPr lang="en-US"/>
            <a:t> to classify water quality.</a:t>
          </a:r>
        </a:p>
      </dgm:t>
    </dgm:pt>
    <dgm:pt modelId="{CB7708D2-786A-48A7-98CB-C924EF0B12A7}" type="parTrans" cxnId="{C7B9D061-4425-40B3-B8C9-E15341A620EC}">
      <dgm:prSet/>
      <dgm:spPr/>
      <dgm:t>
        <a:bodyPr/>
        <a:lstStyle/>
        <a:p>
          <a:endParaRPr lang="en-US"/>
        </a:p>
      </dgm:t>
    </dgm:pt>
    <dgm:pt modelId="{DCBC1273-3060-4F29-A75A-88F27E01E468}" type="sibTrans" cxnId="{C7B9D061-4425-40B3-B8C9-E15341A620EC}">
      <dgm:prSet/>
      <dgm:spPr/>
      <dgm:t>
        <a:bodyPr/>
        <a:lstStyle/>
        <a:p>
          <a:endParaRPr lang="en-US"/>
        </a:p>
      </dgm:t>
    </dgm:pt>
    <dgm:pt modelId="{418A0F88-BD86-4F0C-941D-E7BC17558CB0}">
      <dgm:prSet/>
      <dgm:spPr/>
      <dgm:t>
        <a:bodyPr/>
        <a:lstStyle/>
        <a:p>
          <a:r>
            <a:rPr lang="en-US" b="1"/>
            <a:t>Types of Machine Learning Used</a:t>
          </a:r>
          <a:endParaRPr lang="en-US"/>
        </a:p>
      </dgm:t>
    </dgm:pt>
    <dgm:pt modelId="{E5F347B4-130F-4E9F-9FC1-F564D6664CF3}" type="parTrans" cxnId="{9610776F-8911-4A78-BF3D-E89F6344AD26}">
      <dgm:prSet/>
      <dgm:spPr/>
      <dgm:t>
        <a:bodyPr/>
        <a:lstStyle/>
        <a:p>
          <a:endParaRPr lang="en-US"/>
        </a:p>
      </dgm:t>
    </dgm:pt>
    <dgm:pt modelId="{BDFEB618-C501-45C7-9B1D-FD14449233A3}" type="sibTrans" cxnId="{9610776F-8911-4A78-BF3D-E89F6344AD26}">
      <dgm:prSet/>
      <dgm:spPr/>
      <dgm:t>
        <a:bodyPr/>
        <a:lstStyle/>
        <a:p>
          <a:endParaRPr lang="en-US"/>
        </a:p>
      </dgm:t>
    </dgm:pt>
    <dgm:pt modelId="{D1DDB254-DAA3-422F-826E-D0916F36B4F8}">
      <dgm:prSet/>
      <dgm:spPr/>
      <dgm:t>
        <a:bodyPr/>
        <a:lstStyle/>
        <a:p>
          <a:r>
            <a:rPr lang="en-US" b="1"/>
            <a:t>Supervised Learning</a:t>
          </a:r>
          <a:endParaRPr lang="en-US"/>
        </a:p>
      </dgm:t>
    </dgm:pt>
    <dgm:pt modelId="{D73BDCAE-BFC9-4464-9863-AD4E946FD744}" type="parTrans" cxnId="{C52EE798-EBD8-4D73-95AF-C949D7847F40}">
      <dgm:prSet/>
      <dgm:spPr/>
      <dgm:t>
        <a:bodyPr/>
        <a:lstStyle/>
        <a:p>
          <a:endParaRPr lang="en-US"/>
        </a:p>
      </dgm:t>
    </dgm:pt>
    <dgm:pt modelId="{E0022026-6131-4AA9-A506-6D8869FEE4B6}" type="sibTrans" cxnId="{C52EE798-EBD8-4D73-95AF-C949D7847F40}">
      <dgm:prSet/>
      <dgm:spPr/>
      <dgm:t>
        <a:bodyPr/>
        <a:lstStyle/>
        <a:p>
          <a:endParaRPr lang="en-US"/>
        </a:p>
      </dgm:t>
    </dgm:pt>
    <dgm:pt modelId="{BDCF1C0E-938B-4AE2-966F-84055EC8D3B2}">
      <dgm:prSet/>
      <dgm:spPr/>
      <dgm:t>
        <a:bodyPr/>
        <a:lstStyle/>
        <a:p>
          <a:r>
            <a:rPr lang="en-US"/>
            <a:t>Uses labeled datasets where the model learns from past water quality data.</a:t>
          </a:r>
        </a:p>
      </dgm:t>
    </dgm:pt>
    <dgm:pt modelId="{4CA8916C-6C32-4BC8-AB00-345CE39EF4EF}" type="parTrans" cxnId="{79E920D7-2B7C-4EFA-97D3-97B184D633FB}">
      <dgm:prSet/>
      <dgm:spPr/>
      <dgm:t>
        <a:bodyPr/>
        <a:lstStyle/>
        <a:p>
          <a:endParaRPr lang="en-US"/>
        </a:p>
      </dgm:t>
    </dgm:pt>
    <dgm:pt modelId="{DFF5401D-35AD-4D7B-B0B9-E961867117CA}" type="sibTrans" cxnId="{79E920D7-2B7C-4EFA-97D3-97B184D633FB}">
      <dgm:prSet/>
      <dgm:spPr/>
      <dgm:t>
        <a:bodyPr/>
        <a:lstStyle/>
        <a:p>
          <a:endParaRPr lang="en-US"/>
        </a:p>
      </dgm:t>
    </dgm:pt>
    <dgm:pt modelId="{DD8729E0-3B27-4B5D-8E4B-CD6E94D36388}">
      <dgm:prSet/>
      <dgm:spPr/>
      <dgm:t>
        <a:bodyPr/>
        <a:lstStyle/>
        <a:p>
          <a:r>
            <a:rPr lang="en-US"/>
            <a:t>Algorithms: Random Forest, SVM, Neural Networks.</a:t>
          </a:r>
        </a:p>
      </dgm:t>
    </dgm:pt>
    <dgm:pt modelId="{9BF71E20-D98F-40DE-81C7-12A2BCFC223F}" type="parTrans" cxnId="{21400EE9-0AF1-48C1-AE66-DBBBAA7E61F6}">
      <dgm:prSet/>
      <dgm:spPr/>
      <dgm:t>
        <a:bodyPr/>
        <a:lstStyle/>
        <a:p>
          <a:endParaRPr lang="en-US"/>
        </a:p>
      </dgm:t>
    </dgm:pt>
    <dgm:pt modelId="{50A9850C-DB7D-4201-8B2F-43749A26BF2D}" type="sibTrans" cxnId="{21400EE9-0AF1-48C1-AE66-DBBBAA7E61F6}">
      <dgm:prSet/>
      <dgm:spPr/>
      <dgm:t>
        <a:bodyPr/>
        <a:lstStyle/>
        <a:p>
          <a:endParaRPr lang="en-US"/>
        </a:p>
      </dgm:t>
    </dgm:pt>
    <dgm:pt modelId="{44760A63-F2CC-41A2-8C96-CEA646267421}" type="pres">
      <dgm:prSet presAssocID="{9371E3CA-C8D6-4D46-98FE-980E916119BB}" presName="linear" presStyleCnt="0">
        <dgm:presLayoutVars>
          <dgm:animLvl val="lvl"/>
          <dgm:resizeHandles val="exact"/>
        </dgm:presLayoutVars>
      </dgm:prSet>
      <dgm:spPr/>
    </dgm:pt>
    <dgm:pt modelId="{E61F8D81-1327-4091-B0DA-CD5010EED6BB}" type="pres">
      <dgm:prSet presAssocID="{EB508F17-9669-453B-97D2-251467C5B3D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0593C0-95C5-4488-B06E-9E45A110AE0A}" type="pres">
      <dgm:prSet presAssocID="{DCBC1273-3060-4F29-A75A-88F27E01E468}" presName="spacer" presStyleCnt="0"/>
      <dgm:spPr/>
    </dgm:pt>
    <dgm:pt modelId="{8F544D99-4777-4524-B03E-29E1BA51DB1E}" type="pres">
      <dgm:prSet presAssocID="{418A0F88-BD86-4F0C-941D-E7BC17558C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334939-B524-430D-AE1E-51F333B12989}" type="pres">
      <dgm:prSet presAssocID="{BDFEB618-C501-45C7-9B1D-FD14449233A3}" presName="spacer" presStyleCnt="0"/>
      <dgm:spPr/>
    </dgm:pt>
    <dgm:pt modelId="{955032EF-29CD-4210-A945-6EC527232DE4}" type="pres">
      <dgm:prSet presAssocID="{D1DDB254-DAA3-422F-826E-D0916F36B4F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3056709-DAF1-4592-84F6-D844C792BDD0}" type="pres">
      <dgm:prSet presAssocID="{D1DDB254-DAA3-422F-826E-D0916F36B4F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466C633-5780-4AC7-8D65-744589C93302}" type="presOf" srcId="{DD8729E0-3B27-4B5D-8E4B-CD6E94D36388}" destId="{73056709-DAF1-4592-84F6-D844C792BDD0}" srcOrd="0" destOrd="1" presId="urn:microsoft.com/office/officeart/2005/8/layout/vList2"/>
    <dgm:cxn modelId="{C7B9D061-4425-40B3-B8C9-E15341A620EC}" srcId="{9371E3CA-C8D6-4D46-98FE-980E916119BB}" destId="{EB508F17-9669-453B-97D2-251467C5B3DA}" srcOrd="0" destOrd="0" parTransId="{CB7708D2-786A-48A7-98CB-C924EF0B12A7}" sibTransId="{DCBC1273-3060-4F29-A75A-88F27E01E468}"/>
    <dgm:cxn modelId="{9610776F-8911-4A78-BF3D-E89F6344AD26}" srcId="{9371E3CA-C8D6-4D46-98FE-980E916119BB}" destId="{418A0F88-BD86-4F0C-941D-E7BC17558CB0}" srcOrd="1" destOrd="0" parTransId="{E5F347B4-130F-4E9F-9FC1-F564D6664CF3}" sibTransId="{BDFEB618-C501-45C7-9B1D-FD14449233A3}"/>
    <dgm:cxn modelId="{0250DB75-6FA3-4342-8C25-B770B8B3CF8B}" type="presOf" srcId="{D1DDB254-DAA3-422F-826E-D0916F36B4F8}" destId="{955032EF-29CD-4210-A945-6EC527232DE4}" srcOrd="0" destOrd="0" presId="urn:microsoft.com/office/officeart/2005/8/layout/vList2"/>
    <dgm:cxn modelId="{A0D31285-6293-4269-B25F-35F5551311EC}" type="presOf" srcId="{BDCF1C0E-938B-4AE2-966F-84055EC8D3B2}" destId="{73056709-DAF1-4592-84F6-D844C792BDD0}" srcOrd="0" destOrd="0" presId="urn:microsoft.com/office/officeart/2005/8/layout/vList2"/>
    <dgm:cxn modelId="{79831C8B-3B26-4B6A-8537-B62D20A80918}" type="presOf" srcId="{418A0F88-BD86-4F0C-941D-E7BC17558CB0}" destId="{8F544D99-4777-4524-B03E-29E1BA51DB1E}" srcOrd="0" destOrd="0" presId="urn:microsoft.com/office/officeart/2005/8/layout/vList2"/>
    <dgm:cxn modelId="{C52EE798-EBD8-4D73-95AF-C949D7847F40}" srcId="{9371E3CA-C8D6-4D46-98FE-980E916119BB}" destId="{D1DDB254-DAA3-422F-826E-D0916F36B4F8}" srcOrd="2" destOrd="0" parTransId="{D73BDCAE-BFC9-4464-9863-AD4E946FD744}" sibTransId="{E0022026-6131-4AA9-A506-6D8869FEE4B6}"/>
    <dgm:cxn modelId="{9802FB9A-3CC0-4A3E-968B-008E640A7215}" type="presOf" srcId="{EB508F17-9669-453B-97D2-251467C5B3DA}" destId="{E61F8D81-1327-4091-B0DA-CD5010EED6BB}" srcOrd="0" destOrd="0" presId="urn:microsoft.com/office/officeart/2005/8/layout/vList2"/>
    <dgm:cxn modelId="{79E920D7-2B7C-4EFA-97D3-97B184D633FB}" srcId="{D1DDB254-DAA3-422F-826E-D0916F36B4F8}" destId="{BDCF1C0E-938B-4AE2-966F-84055EC8D3B2}" srcOrd="0" destOrd="0" parTransId="{4CA8916C-6C32-4BC8-AB00-345CE39EF4EF}" sibTransId="{DFF5401D-35AD-4D7B-B0B9-E961867117CA}"/>
    <dgm:cxn modelId="{21400EE9-0AF1-48C1-AE66-DBBBAA7E61F6}" srcId="{D1DDB254-DAA3-422F-826E-D0916F36B4F8}" destId="{DD8729E0-3B27-4B5D-8E4B-CD6E94D36388}" srcOrd="1" destOrd="0" parTransId="{9BF71E20-D98F-40DE-81C7-12A2BCFC223F}" sibTransId="{50A9850C-DB7D-4201-8B2F-43749A26BF2D}"/>
    <dgm:cxn modelId="{1387DEFA-A00E-4C12-AAC0-59BD314810DA}" type="presOf" srcId="{9371E3CA-C8D6-4D46-98FE-980E916119BB}" destId="{44760A63-F2CC-41A2-8C96-CEA646267421}" srcOrd="0" destOrd="0" presId="urn:microsoft.com/office/officeart/2005/8/layout/vList2"/>
    <dgm:cxn modelId="{A5F071E8-C11B-4525-A4F1-52FD3860094C}" type="presParOf" srcId="{44760A63-F2CC-41A2-8C96-CEA646267421}" destId="{E61F8D81-1327-4091-B0DA-CD5010EED6BB}" srcOrd="0" destOrd="0" presId="urn:microsoft.com/office/officeart/2005/8/layout/vList2"/>
    <dgm:cxn modelId="{7931D743-EFEC-4B1B-8229-5BF62AC1D75D}" type="presParOf" srcId="{44760A63-F2CC-41A2-8C96-CEA646267421}" destId="{940593C0-95C5-4488-B06E-9E45A110AE0A}" srcOrd="1" destOrd="0" presId="urn:microsoft.com/office/officeart/2005/8/layout/vList2"/>
    <dgm:cxn modelId="{9AE45569-C203-4FF8-BDD5-5A39D9E9E64F}" type="presParOf" srcId="{44760A63-F2CC-41A2-8C96-CEA646267421}" destId="{8F544D99-4777-4524-B03E-29E1BA51DB1E}" srcOrd="2" destOrd="0" presId="urn:microsoft.com/office/officeart/2005/8/layout/vList2"/>
    <dgm:cxn modelId="{79F07B4A-C2A9-4FBF-B998-1636308289AA}" type="presParOf" srcId="{44760A63-F2CC-41A2-8C96-CEA646267421}" destId="{AA334939-B524-430D-AE1E-51F333B12989}" srcOrd="3" destOrd="0" presId="urn:microsoft.com/office/officeart/2005/8/layout/vList2"/>
    <dgm:cxn modelId="{6D236A7D-6030-4976-BA07-A0F211E1BE16}" type="presParOf" srcId="{44760A63-F2CC-41A2-8C96-CEA646267421}" destId="{955032EF-29CD-4210-A945-6EC527232DE4}" srcOrd="4" destOrd="0" presId="urn:microsoft.com/office/officeart/2005/8/layout/vList2"/>
    <dgm:cxn modelId="{03088B00-6331-4D80-A2A0-05E0F04F9FB8}" type="presParOf" srcId="{44760A63-F2CC-41A2-8C96-CEA646267421}" destId="{73056709-DAF1-4592-84F6-D844C792BDD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880FC-2B48-484D-BACB-2BC66933B4B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EE6013-BA95-4C08-8680-13947DA20561}">
      <dgm:prSet/>
      <dgm:spPr/>
      <dgm:t>
        <a:bodyPr/>
        <a:lstStyle/>
        <a:p>
          <a:r>
            <a:rPr lang="en-US" b="1"/>
            <a:t>Heatmaps</a:t>
          </a:r>
          <a:r>
            <a:rPr lang="en-US"/>
            <a:t> – Show correlation between features.</a:t>
          </a:r>
        </a:p>
      </dgm:t>
    </dgm:pt>
    <dgm:pt modelId="{2AFC2D46-F3CF-4E66-BDA0-6C2BF7784730}" type="parTrans" cxnId="{DDEDD5FA-D17A-4E63-A9EE-4A770B0433FB}">
      <dgm:prSet/>
      <dgm:spPr/>
      <dgm:t>
        <a:bodyPr/>
        <a:lstStyle/>
        <a:p>
          <a:endParaRPr lang="en-US"/>
        </a:p>
      </dgm:t>
    </dgm:pt>
    <dgm:pt modelId="{F6A49B61-40E0-4DA2-9F83-B83C2A61136B}" type="sibTrans" cxnId="{DDEDD5FA-D17A-4E63-A9EE-4A770B0433FB}">
      <dgm:prSet/>
      <dgm:spPr/>
      <dgm:t>
        <a:bodyPr/>
        <a:lstStyle/>
        <a:p>
          <a:endParaRPr lang="en-US"/>
        </a:p>
      </dgm:t>
    </dgm:pt>
    <dgm:pt modelId="{6CA2BA46-F01C-4DEC-8D28-E84C9CB361B5}">
      <dgm:prSet/>
      <dgm:spPr/>
      <dgm:t>
        <a:bodyPr/>
        <a:lstStyle/>
        <a:p>
          <a:r>
            <a:rPr lang="en-US" b="1"/>
            <a:t>Boxplots</a:t>
          </a:r>
          <a:r>
            <a:rPr lang="en-US"/>
            <a:t> – Identify outliers.</a:t>
          </a:r>
        </a:p>
      </dgm:t>
    </dgm:pt>
    <dgm:pt modelId="{BBA73A94-0583-4582-8283-D976254AF36B}" type="parTrans" cxnId="{146AE661-1C35-4C5D-A361-7ADCE7BC7A6A}">
      <dgm:prSet/>
      <dgm:spPr/>
      <dgm:t>
        <a:bodyPr/>
        <a:lstStyle/>
        <a:p>
          <a:endParaRPr lang="en-US"/>
        </a:p>
      </dgm:t>
    </dgm:pt>
    <dgm:pt modelId="{F7591579-B004-403E-A424-DC92FFDCBE3A}" type="sibTrans" cxnId="{146AE661-1C35-4C5D-A361-7ADCE7BC7A6A}">
      <dgm:prSet/>
      <dgm:spPr/>
      <dgm:t>
        <a:bodyPr/>
        <a:lstStyle/>
        <a:p>
          <a:endParaRPr lang="en-US"/>
        </a:p>
      </dgm:t>
    </dgm:pt>
    <dgm:pt modelId="{DDA609EC-6C70-4D58-9D07-D10123BAE5AE}">
      <dgm:prSet/>
      <dgm:spPr/>
      <dgm:t>
        <a:bodyPr/>
        <a:lstStyle/>
        <a:p>
          <a:r>
            <a:rPr lang="en-US" b="1"/>
            <a:t>Scatter Plots</a:t>
          </a:r>
          <a:r>
            <a:rPr lang="en-US"/>
            <a:t> – Display data distribution.</a:t>
          </a:r>
        </a:p>
      </dgm:t>
    </dgm:pt>
    <dgm:pt modelId="{CD053DC0-2ADF-485C-A841-AA284B182B0B}" type="parTrans" cxnId="{9569A4F2-06C2-40DE-B3F8-FC18CBEB3880}">
      <dgm:prSet/>
      <dgm:spPr/>
      <dgm:t>
        <a:bodyPr/>
        <a:lstStyle/>
        <a:p>
          <a:endParaRPr lang="en-US"/>
        </a:p>
      </dgm:t>
    </dgm:pt>
    <dgm:pt modelId="{0579BC7D-3F64-49CB-AD5F-B2991A9410D1}" type="sibTrans" cxnId="{9569A4F2-06C2-40DE-B3F8-FC18CBEB3880}">
      <dgm:prSet/>
      <dgm:spPr/>
      <dgm:t>
        <a:bodyPr/>
        <a:lstStyle/>
        <a:p>
          <a:endParaRPr lang="en-US"/>
        </a:p>
      </dgm:t>
    </dgm:pt>
    <dgm:pt modelId="{D70011B1-4D29-436B-8382-008E01D369BE}" type="pres">
      <dgm:prSet presAssocID="{13B880FC-2B48-484D-BACB-2BC66933B4B6}" presName="linear" presStyleCnt="0">
        <dgm:presLayoutVars>
          <dgm:animLvl val="lvl"/>
          <dgm:resizeHandles val="exact"/>
        </dgm:presLayoutVars>
      </dgm:prSet>
      <dgm:spPr/>
    </dgm:pt>
    <dgm:pt modelId="{C6877E34-4E13-4AE0-9CD6-5D065D08756E}" type="pres">
      <dgm:prSet presAssocID="{21EE6013-BA95-4C08-8680-13947DA205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6CEB39F-68C4-4CA3-964C-EE834725182E}" type="pres">
      <dgm:prSet presAssocID="{F6A49B61-40E0-4DA2-9F83-B83C2A61136B}" presName="spacer" presStyleCnt="0"/>
      <dgm:spPr/>
    </dgm:pt>
    <dgm:pt modelId="{8080D866-CAD0-4165-B617-151E60A381F3}" type="pres">
      <dgm:prSet presAssocID="{6CA2BA46-F01C-4DEC-8D28-E84C9CB361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AB4C1DD-DEC1-4FE2-856B-5D4E38C99666}" type="pres">
      <dgm:prSet presAssocID="{F7591579-B004-403E-A424-DC92FFDCBE3A}" presName="spacer" presStyleCnt="0"/>
      <dgm:spPr/>
    </dgm:pt>
    <dgm:pt modelId="{C1C193A7-57C7-492F-873D-117DBADB7470}" type="pres">
      <dgm:prSet presAssocID="{DDA609EC-6C70-4D58-9D07-D10123BAE5A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46AE661-1C35-4C5D-A361-7ADCE7BC7A6A}" srcId="{13B880FC-2B48-484D-BACB-2BC66933B4B6}" destId="{6CA2BA46-F01C-4DEC-8D28-E84C9CB361B5}" srcOrd="1" destOrd="0" parTransId="{BBA73A94-0583-4582-8283-D976254AF36B}" sibTransId="{F7591579-B004-403E-A424-DC92FFDCBE3A}"/>
    <dgm:cxn modelId="{A9EC5658-DA3A-4430-91FE-AD14E52C628A}" type="presOf" srcId="{13B880FC-2B48-484D-BACB-2BC66933B4B6}" destId="{D70011B1-4D29-436B-8382-008E01D369BE}" srcOrd="0" destOrd="0" presId="urn:microsoft.com/office/officeart/2005/8/layout/vList2"/>
    <dgm:cxn modelId="{2BE70859-748E-486D-9BB2-8702B62FA42E}" type="presOf" srcId="{21EE6013-BA95-4C08-8680-13947DA20561}" destId="{C6877E34-4E13-4AE0-9CD6-5D065D08756E}" srcOrd="0" destOrd="0" presId="urn:microsoft.com/office/officeart/2005/8/layout/vList2"/>
    <dgm:cxn modelId="{9CA5587D-F4BE-4E7B-92D3-85CA819DDC73}" type="presOf" srcId="{6CA2BA46-F01C-4DEC-8D28-E84C9CB361B5}" destId="{8080D866-CAD0-4165-B617-151E60A381F3}" srcOrd="0" destOrd="0" presId="urn:microsoft.com/office/officeart/2005/8/layout/vList2"/>
    <dgm:cxn modelId="{D45F34E6-2A13-4C69-A043-CF5547C3DB68}" type="presOf" srcId="{DDA609EC-6C70-4D58-9D07-D10123BAE5AE}" destId="{C1C193A7-57C7-492F-873D-117DBADB7470}" srcOrd="0" destOrd="0" presId="urn:microsoft.com/office/officeart/2005/8/layout/vList2"/>
    <dgm:cxn modelId="{9569A4F2-06C2-40DE-B3F8-FC18CBEB3880}" srcId="{13B880FC-2B48-484D-BACB-2BC66933B4B6}" destId="{DDA609EC-6C70-4D58-9D07-D10123BAE5AE}" srcOrd="2" destOrd="0" parTransId="{CD053DC0-2ADF-485C-A841-AA284B182B0B}" sibTransId="{0579BC7D-3F64-49CB-AD5F-B2991A9410D1}"/>
    <dgm:cxn modelId="{DDEDD5FA-D17A-4E63-A9EE-4A770B0433FB}" srcId="{13B880FC-2B48-484D-BACB-2BC66933B4B6}" destId="{21EE6013-BA95-4C08-8680-13947DA20561}" srcOrd="0" destOrd="0" parTransId="{2AFC2D46-F3CF-4E66-BDA0-6C2BF7784730}" sibTransId="{F6A49B61-40E0-4DA2-9F83-B83C2A61136B}"/>
    <dgm:cxn modelId="{0A740848-0257-480F-9045-C1D436697354}" type="presParOf" srcId="{D70011B1-4D29-436B-8382-008E01D369BE}" destId="{C6877E34-4E13-4AE0-9CD6-5D065D08756E}" srcOrd="0" destOrd="0" presId="urn:microsoft.com/office/officeart/2005/8/layout/vList2"/>
    <dgm:cxn modelId="{090992CD-7CBB-4D20-B284-E588B1C747A8}" type="presParOf" srcId="{D70011B1-4D29-436B-8382-008E01D369BE}" destId="{E6CEB39F-68C4-4CA3-964C-EE834725182E}" srcOrd="1" destOrd="0" presId="urn:microsoft.com/office/officeart/2005/8/layout/vList2"/>
    <dgm:cxn modelId="{70A4A909-0DA6-434B-95C7-5C52C7D62125}" type="presParOf" srcId="{D70011B1-4D29-436B-8382-008E01D369BE}" destId="{8080D866-CAD0-4165-B617-151E60A381F3}" srcOrd="2" destOrd="0" presId="urn:microsoft.com/office/officeart/2005/8/layout/vList2"/>
    <dgm:cxn modelId="{AE461821-E9D4-4A52-9148-0B77999D2A6C}" type="presParOf" srcId="{D70011B1-4D29-436B-8382-008E01D369BE}" destId="{EAB4C1DD-DEC1-4FE2-856B-5D4E38C99666}" srcOrd="3" destOrd="0" presId="urn:microsoft.com/office/officeart/2005/8/layout/vList2"/>
    <dgm:cxn modelId="{1FB87AF6-921C-4C41-A421-9A0A080AFDCC}" type="presParOf" srcId="{D70011B1-4D29-436B-8382-008E01D369BE}" destId="{C1C193A7-57C7-492F-873D-117DBADB747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7DD17C-A91B-4E15-9A77-93D38BEBC62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EEFD12E-769A-4840-AC7A-C77817AEEACE}">
      <dgm:prSet/>
      <dgm:spPr/>
      <dgm:t>
        <a:bodyPr/>
        <a:lstStyle/>
        <a:p>
          <a:pPr>
            <a:defRPr cap="all"/>
          </a:pPr>
          <a:r>
            <a:rPr lang="en-US" b="1"/>
            <a:t>IoT Integration</a:t>
          </a:r>
          <a:r>
            <a:rPr lang="en-US"/>
            <a:t> – Real-time water quality monitoring.</a:t>
          </a:r>
        </a:p>
      </dgm:t>
    </dgm:pt>
    <dgm:pt modelId="{8276BBD0-4CF5-4B45-BA43-4A3E09F2DFFB}" type="parTrans" cxnId="{DAF8C478-D451-416B-8655-57B35E748BE6}">
      <dgm:prSet/>
      <dgm:spPr/>
      <dgm:t>
        <a:bodyPr/>
        <a:lstStyle/>
        <a:p>
          <a:endParaRPr lang="en-US"/>
        </a:p>
      </dgm:t>
    </dgm:pt>
    <dgm:pt modelId="{850B24CE-DA5B-4FE6-93C8-3EFBD934401C}" type="sibTrans" cxnId="{DAF8C478-D451-416B-8655-57B35E748BE6}">
      <dgm:prSet/>
      <dgm:spPr/>
      <dgm:t>
        <a:bodyPr/>
        <a:lstStyle/>
        <a:p>
          <a:endParaRPr lang="en-US"/>
        </a:p>
      </dgm:t>
    </dgm:pt>
    <dgm:pt modelId="{2A12DDB4-E2AE-4740-AE2F-9EB825A24764}">
      <dgm:prSet/>
      <dgm:spPr/>
      <dgm:t>
        <a:bodyPr/>
        <a:lstStyle/>
        <a:p>
          <a:pPr>
            <a:defRPr cap="all"/>
          </a:pPr>
          <a:r>
            <a:rPr lang="en-US" b="1"/>
            <a:t>Deep Learning Models</a:t>
          </a:r>
          <a:r>
            <a:rPr lang="en-US"/>
            <a:t> – Improve accuracy with CNNs or RNNs.</a:t>
          </a:r>
        </a:p>
      </dgm:t>
    </dgm:pt>
    <dgm:pt modelId="{DA80E0E0-B0F2-4050-8258-A725F0C72BC6}" type="parTrans" cxnId="{3F3AC226-BCCE-4D72-AA03-17B2B2C3DA0F}">
      <dgm:prSet/>
      <dgm:spPr/>
      <dgm:t>
        <a:bodyPr/>
        <a:lstStyle/>
        <a:p>
          <a:endParaRPr lang="en-US"/>
        </a:p>
      </dgm:t>
    </dgm:pt>
    <dgm:pt modelId="{09478A14-D29F-404B-9F3E-199A72396655}" type="sibTrans" cxnId="{3F3AC226-BCCE-4D72-AA03-17B2B2C3DA0F}">
      <dgm:prSet/>
      <dgm:spPr/>
      <dgm:t>
        <a:bodyPr/>
        <a:lstStyle/>
        <a:p>
          <a:endParaRPr lang="en-US"/>
        </a:p>
      </dgm:t>
    </dgm:pt>
    <dgm:pt modelId="{4CA7C25C-85B7-48A4-B42D-C60F1F63EE34}">
      <dgm:prSet/>
      <dgm:spPr/>
      <dgm:t>
        <a:bodyPr/>
        <a:lstStyle/>
        <a:p>
          <a:pPr>
            <a:defRPr cap="all"/>
          </a:pPr>
          <a:r>
            <a:rPr lang="en-US" b="1"/>
            <a:t>Mobile App Development</a:t>
          </a:r>
          <a:r>
            <a:rPr lang="en-US"/>
            <a:t> – Allow users to check water quality via smartphone.</a:t>
          </a:r>
        </a:p>
      </dgm:t>
    </dgm:pt>
    <dgm:pt modelId="{E289D0BB-2C53-4278-853D-59C10463F423}" type="parTrans" cxnId="{1F51FE69-ED12-417F-A30E-D9B1A67EE038}">
      <dgm:prSet/>
      <dgm:spPr/>
      <dgm:t>
        <a:bodyPr/>
        <a:lstStyle/>
        <a:p>
          <a:endParaRPr lang="en-US"/>
        </a:p>
      </dgm:t>
    </dgm:pt>
    <dgm:pt modelId="{97CFA999-9FBC-4129-8872-0DEAA1069926}" type="sibTrans" cxnId="{1F51FE69-ED12-417F-A30E-D9B1A67EE038}">
      <dgm:prSet/>
      <dgm:spPr/>
      <dgm:t>
        <a:bodyPr/>
        <a:lstStyle/>
        <a:p>
          <a:endParaRPr lang="en-US"/>
        </a:p>
      </dgm:t>
    </dgm:pt>
    <dgm:pt modelId="{1FFF24B4-283F-4FF6-BD52-9DB575EB95F5}" type="pres">
      <dgm:prSet presAssocID="{A87DD17C-A91B-4E15-9A77-93D38BEBC62C}" presName="root" presStyleCnt="0">
        <dgm:presLayoutVars>
          <dgm:dir/>
          <dgm:resizeHandles val="exact"/>
        </dgm:presLayoutVars>
      </dgm:prSet>
      <dgm:spPr/>
    </dgm:pt>
    <dgm:pt modelId="{3B06540D-0ABD-4214-A397-1234C7F277D7}" type="pres">
      <dgm:prSet presAssocID="{BEEFD12E-769A-4840-AC7A-C77817AEEACE}" presName="compNode" presStyleCnt="0"/>
      <dgm:spPr/>
    </dgm:pt>
    <dgm:pt modelId="{9A69AF43-DE14-45AF-8859-CD33E4BEA894}" type="pres">
      <dgm:prSet presAssocID="{BEEFD12E-769A-4840-AC7A-C77817AEEAC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27EC353-F627-4F70-90DC-7281D243E3E5}" type="pres">
      <dgm:prSet presAssocID="{BEEFD12E-769A-4840-AC7A-C77817AEEAC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78CD6EEB-A75B-4033-8C2F-D10F85C002F8}" type="pres">
      <dgm:prSet presAssocID="{BEEFD12E-769A-4840-AC7A-C77817AEEACE}" presName="spaceRect" presStyleCnt="0"/>
      <dgm:spPr/>
    </dgm:pt>
    <dgm:pt modelId="{C3E433F8-2645-43A8-999F-404AC1C01BBF}" type="pres">
      <dgm:prSet presAssocID="{BEEFD12E-769A-4840-AC7A-C77817AEEACE}" presName="textRect" presStyleLbl="revTx" presStyleIdx="0" presStyleCnt="3">
        <dgm:presLayoutVars>
          <dgm:chMax val="1"/>
          <dgm:chPref val="1"/>
        </dgm:presLayoutVars>
      </dgm:prSet>
      <dgm:spPr/>
    </dgm:pt>
    <dgm:pt modelId="{03E792A4-6945-461A-B0CC-B129D6D90280}" type="pres">
      <dgm:prSet presAssocID="{850B24CE-DA5B-4FE6-93C8-3EFBD934401C}" presName="sibTrans" presStyleCnt="0"/>
      <dgm:spPr/>
    </dgm:pt>
    <dgm:pt modelId="{DA71587A-EE5F-4D94-8C93-04674EB85B38}" type="pres">
      <dgm:prSet presAssocID="{2A12DDB4-E2AE-4740-AE2F-9EB825A24764}" presName="compNode" presStyleCnt="0"/>
      <dgm:spPr/>
    </dgm:pt>
    <dgm:pt modelId="{0EAE3B55-BBD0-47BF-88FD-440B993B0FA6}" type="pres">
      <dgm:prSet presAssocID="{2A12DDB4-E2AE-4740-AE2F-9EB825A2476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D79F03A-B2A5-4D56-A1C5-ECA35E96BF2D}" type="pres">
      <dgm:prSet presAssocID="{2A12DDB4-E2AE-4740-AE2F-9EB825A247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A5ECB61-546F-449F-ABEC-1E08F991EDDD}" type="pres">
      <dgm:prSet presAssocID="{2A12DDB4-E2AE-4740-AE2F-9EB825A24764}" presName="spaceRect" presStyleCnt="0"/>
      <dgm:spPr/>
    </dgm:pt>
    <dgm:pt modelId="{04CDEECD-832A-47D2-80B1-1E2DC66EA8C9}" type="pres">
      <dgm:prSet presAssocID="{2A12DDB4-E2AE-4740-AE2F-9EB825A24764}" presName="textRect" presStyleLbl="revTx" presStyleIdx="1" presStyleCnt="3">
        <dgm:presLayoutVars>
          <dgm:chMax val="1"/>
          <dgm:chPref val="1"/>
        </dgm:presLayoutVars>
      </dgm:prSet>
      <dgm:spPr/>
    </dgm:pt>
    <dgm:pt modelId="{78D0F44C-CE85-4B82-B065-4AB1E930CC21}" type="pres">
      <dgm:prSet presAssocID="{09478A14-D29F-404B-9F3E-199A72396655}" presName="sibTrans" presStyleCnt="0"/>
      <dgm:spPr/>
    </dgm:pt>
    <dgm:pt modelId="{DEA2C51F-C800-44F3-86A2-3F5CBCCC8505}" type="pres">
      <dgm:prSet presAssocID="{4CA7C25C-85B7-48A4-B42D-C60F1F63EE34}" presName="compNode" presStyleCnt="0"/>
      <dgm:spPr/>
    </dgm:pt>
    <dgm:pt modelId="{6A3A5BE7-F99C-469D-8BA8-1A32568AB9D7}" type="pres">
      <dgm:prSet presAssocID="{4CA7C25C-85B7-48A4-B42D-C60F1F63EE3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59DE76F-837B-4359-B9BA-B5AB55E8B68D}" type="pres">
      <dgm:prSet presAssocID="{4CA7C25C-85B7-48A4-B42D-C60F1F63EE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45F5EAD-2048-4233-8C27-19303050BBEE}" type="pres">
      <dgm:prSet presAssocID="{4CA7C25C-85B7-48A4-B42D-C60F1F63EE34}" presName="spaceRect" presStyleCnt="0"/>
      <dgm:spPr/>
    </dgm:pt>
    <dgm:pt modelId="{23678D24-74D9-434C-A684-983DEFCE5F58}" type="pres">
      <dgm:prSet presAssocID="{4CA7C25C-85B7-48A4-B42D-C60F1F63EE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F3AC226-BCCE-4D72-AA03-17B2B2C3DA0F}" srcId="{A87DD17C-A91B-4E15-9A77-93D38BEBC62C}" destId="{2A12DDB4-E2AE-4740-AE2F-9EB825A24764}" srcOrd="1" destOrd="0" parTransId="{DA80E0E0-B0F2-4050-8258-A725F0C72BC6}" sibTransId="{09478A14-D29F-404B-9F3E-199A72396655}"/>
    <dgm:cxn modelId="{A95CAA31-1DB2-4154-B76D-6FEF805F1E16}" type="presOf" srcId="{4CA7C25C-85B7-48A4-B42D-C60F1F63EE34}" destId="{23678D24-74D9-434C-A684-983DEFCE5F58}" srcOrd="0" destOrd="0" presId="urn:microsoft.com/office/officeart/2018/5/layout/IconLeafLabelList"/>
    <dgm:cxn modelId="{B9F87762-BDAD-45F2-8EFD-2CB43B3F50C1}" type="presOf" srcId="{2A12DDB4-E2AE-4740-AE2F-9EB825A24764}" destId="{04CDEECD-832A-47D2-80B1-1E2DC66EA8C9}" srcOrd="0" destOrd="0" presId="urn:microsoft.com/office/officeart/2018/5/layout/IconLeafLabelList"/>
    <dgm:cxn modelId="{1F51FE69-ED12-417F-A30E-D9B1A67EE038}" srcId="{A87DD17C-A91B-4E15-9A77-93D38BEBC62C}" destId="{4CA7C25C-85B7-48A4-B42D-C60F1F63EE34}" srcOrd="2" destOrd="0" parTransId="{E289D0BB-2C53-4278-853D-59C10463F423}" sibTransId="{97CFA999-9FBC-4129-8872-0DEAA1069926}"/>
    <dgm:cxn modelId="{DAF8C478-D451-416B-8655-57B35E748BE6}" srcId="{A87DD17C-A91B-4E15-9A77-93D38BEBC62C}" destId="{BEEFD12E-769A-4840-AC7A-C77817AEEACE}" srcOrd="0" destOrd="0" parTransId="{8276BBD0-4CF5-4B45-BA43-4A3E09F2DFFB}" sibTransId="{850B24CE-DA5B-4FE6-93C8-3EFBD934401C}"/>
    <dgm:cxn modelId="{B76BD5F2-768B-43EF-AD2F-ECA20A267AAB}" type="presOf" srcId="{A87DD17C-A91B-4E15-9A77-93D38BEBC62C}" destId="{1FFF24B4-283F-4FF6-BD52-9DB575EB95F5}" srcOrd="0" destOrd="0" presId="urn:microsoft.com/office/officeart/2018/5/layout/IconLeafLabelList"/>
    <dgm:cxn modelId="{0ED2BDF7-5E73-4725-BCC1-9B6664C53CFB}" type="presOf" srcId="{BEEFD12E-769A-4840-AC7A-C77817AEEACE}" destId="{C3E433F8-2645-43A8-999F-404AC1C01BBF}" srcOrd="0" destOrd="0" presId="urn:microsoft.com/office/officeart/2018/5/layout/IconLeafLabelList"/>
    <dgm:cxn modelId="{4A439412-B656-4B99-B7CF-3A56EB0EB160}" type="presParOf" srcId="{1FFF24B4-283F-4FF6-BD52-9DB575EB95F5}" destId="{3B06540D-0ABD-4214-A397-1234C7F277D7}" srcOrd="0" destOrd="0" presId="urn:microsoft.com/office/officeart/2018/5/layout/IconLeafLabelList"/>
    <dgm:cxn modelId="{7B63640C-044D-4770-8764-494A4DC357FA}" type="presParOf" srcId="{3B06540D-0ABD-4214-A397-1234C7F277D7}" destId="{9A69AF43-DE14-45AF-8859-CD33E4BEA894}" srcOrd="0" destOrd="0" presId="urn:microsoft.com/office/officeart/2018/5/layout/IconLeafLabelList"/>
    <dgm:cxn modelId="{4B2B2537-AA4E-4D78-9EF4-DEC3ACE22D6B}" type="presParOf" srcId="{3B06540D-0ABD-4214-A397-1234C7F277D7}" destId="{B27EC353-F627-4F70-90DC-7281D243E3E5}" srcOrd="1" destOrd="0" presId="urn:microsoft.com/office/officeart/2018/5/layout/IconLeafLabelList"/>
    <dgm:cxn modelId="{6D560D99-7B82-46E8-A9DB-D12856AB44FB}" type="presParOf" srcId="{3B06540D-0ABD-4214-A397-1234C7F277D7}" destId="{78CD6EEB-A75B-4033-8C2F-D10F85C002F8}" srcOrd="2" destOrd="0" presId="urn:microsoft.com/office/officeart/2018/5/layout/IconLeafLabelList"/>
    <dgm:cxn modelId="{0D39C7EF-F1F5-4423-9202-CD6BD2792E05}" type="presParOf" srcId="{3B06540D-0ABD-4214-A397-1234C7F277D7}" destId="{C3E433F8-2645-43A8-999F-404AC1C01BBF}" srcOrd="3" destOrd="0" presId="urn:microsoft.com/office/officeart/2018/5/layout/IconLeafLabelList"/>
    <dgm:cxn modelId="{2A364F60-F404-4C92-B4C4-D71657BA05BB}" type="presParOf" srcId="{1FFF24B4-283F-4FF6-BD52-9DB575EB95F5}" destId="{03E792A4-6945-461A-B0CC-B129D6D90280}" srcOrd="1" destOrd="0" presId="urn:microsoft.com/office/officeart/2018/5/layout/IconLeafLabelList"/>
    <dgm:cxn modelId="{6B6C4B7D-2351-4500-AF16-5A567FA70206}" type="presParOf" srcId="{1FFF24B4-283F-4FF6-BD52-9DB575EB95F5}" destId="{DA71587A-EE5F-4D94-8C93-04674EB85B38}" srcOrd="2" destOrd="0" presId="urn:microsoft.com/office/officeart/2018/5/layout/IconLeafLabelList"/>
    <dgm:cxn modelId="{7C22CBF7-5B49-44D3-8A70-A6DAC15EFAB1}" type="presParOf" srcId="{DA71587A-EE5F-4D94-8C93-04674EB85B38}" destId="{0EAE3B55-BBD0-47BF-88FD-440B993B0FA6}" srcOrd="0" destOrd="0" presId="urn:microsoft.com/office/officeart/2018/5/layout/IconLeafLabelList"/>
    <dgm:cxn modelId="{CB3920E1-A366-40CA-B4B8-8DD74CC5F973}" type="presParOf" srcId="{DA71587A-EE5F-4D94-8C93-04674EB85B38}" destId="{1D79F03A-B2A5-4D56-A1C5-ECA35E96BF2D}" srcOrd="1" destOrd="0" presId="urn:microsoft.com/office/officeart/2018/5/layout/IconLeafLabelList"/>
    <dgm:cxn modelId="{058B917D-EC64-4579-A174-8F60BA52D676}" type="presParOf" srcId="{DA71587A-EE5F-4D94-8C93-04674EB85B38}" destId="{5A5ECB61-546F-449F-ABEC-1E08F991EDDD}" srcOrd="2" destOrd="0" presId="urn:microsoft.com/office/officeart/2018/5/layout/IconLeafLabelList"/>
    <dgm:cxn modelId="{BF62F2A1-0088-4D99-9B93-F22D935B830A}" type="presParOf" srcId="{DA71587A-EE5F-4D94-8C93-04674EB85B38}" destId="{04CDEECD-832A-47D2-80B1-1E2DC66EA8C9}" srcOrd="3" destOrd="0" presId="urn:microsoft.com/office/officeart/2018/5/layout/IconLeafLabelList"/>
    <dgm:cxn modelId="{05551D62-23B1-495D-AC4C-25939CC785CB}" type="presParOf" srcId="{1FFF24B4-283F-4FF6-BD52-9DB575EB95F5}" destId="{78D0F44C-CE85-4B82-B065-4AB1E930CC21}" srcOrd="3" destOrd="0" presId="urn:microsoft.com/office/officeart/2018/5/layout/IconLeafLabelList"/>
    <dgm:cxn modelId="{904FAE2F-6BB6-47CB-8872-66DA602FC938}" type="presParOf" srcId="{1FFF24B4-283F-4FF6-BD52-9DB575EB95F5}" destId="{DEA2C51F-C800-44F3-86A2-3F5CBCCC8505}" srcOrd="4" destOrd="0" presId="urn:microsoft.com/office/officeart/2018/5/layout/IconLeafLabelList"/>
    <dgm:cxn modelId="{F3EF155C-EBA8-4C73-9838-21E31AF4D32C}" type="presParOf" srcId="{DEA2C51F-C800-44F3-86A2-3F5CBCCC8505}" destId="{6A3A5BE7-F99C-469D-8BA8-1A32568AB9D7}" srcOrd="0" destOrd="0" presId="urn:microsoft.com/office/officeart/2018/5/layout/IconLeafLabelList"/>
    <dgm:cxn modelId="{B939F714-0225-4BB4-908E-D5B0EA3F4CBD}" type="presParOf" srcId="{DEA2C51F-C800-44F3-86A2-3F5CBCCC8505}" destId="{F59DE76F-837B-4359-B9BA-B5AB55E8B68D}" srcOrd="1" destOrd="0" presId="urn:microsoft.com/office/officeart/2018/5/layout/IconLeafLabelList"/>
    <dgm:cxn modelId="{AC01AEAA-F0A8-41F1-B8FE-BB5F91293C54}" type="presParOf" srcId="{DEA2C51F-C800-44F3-86A2-3F5CBCCC8505}" destId="{445F5EAD-2048-4233-8C27-19303050BBEE}" srcOrd="2" destOrd="0" presId="urn:microsoft.com/office/officeart/2018/5/layout/IconLeafLabelList"/>
    <dgm:cxn modelId="{7D4B24CA-9762-4485-967E-251086001872}" type="presParOf" srcId="{DEA2C51F-C800-44F3-86A2-3F5CBCCC8505}" destId="{23678D24-74D9-434C-A684-983DEFCE5F5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F8D81-1327-4091-B0DA-CD5010EED6BB}">
      <dsp:nvSpPr>
        <dsp:cNvPr id="0" name=""/>
        <dsp:cNvSpPr/>
      </dsp:nvSpPr>
      <dsp:spPr>
        <a:xfrm>
          <a:off x="0" y="55263"/>
          <a:ext cx="6798539" cy="875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Machine Learning (ML) provides an </a:t>
          </a:r>
          <a:r>
            <a:rPr lang="en-US" sz="2200" b="1" kern="1200"/>
            <a:t>automated and data-driven approach</a:t>
          </a:r>
          <a:r>
            <a:rPr lang="en-US" sz="2200" kern="1200"/>
            <a:t> to classify water quality.</a:t>
          </a:r>
        </a:p>
      </dsp:txBody>
      <dsp:txXfrm>
        <a:off x="42722" y="97985"/>
        <a:ext cx="6713095" cy="789716"/>
      </dsp:txXfrm>
    </dsp:sp>
    <dsp:sp modelId="{8F544D99-4777-4524-B03E-29E1BA51DB1E}">
      <dsp:nvSpPr>
        <dsp:cNvPr id="0" name=""/>
        <dsp:cNvSpPr/>
      </dsp:nvSpPr>
      <dsp:spPr>
        <a:xfrm>
          <a:off x="0" y="993783"/>
          <a:ext cx="6798539" cy="87516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Types of Machine Learning Used</a:t>
          </a:r>
          <a:endParaRPr lang="en-US" sz="2200" kern="1200"/>
        </a:p>
      </dsp:txBody>
      <dsp:txXfrm>
        <a:off x="42722" y="1036505"/>
        <a:ext cx="6713095" cy="789716"/>
      </dsp:txXfrm>
    </dsp:sp>
    <dsp:sp modelId="{955032EF-29CD-4210-A945-6EC527232DE4}">
      <dsp:nvSpPr>
        <dsp:cNvPr id="0" name=""/>
        <dsp:cNvSpPr/>
      </dsp:nvSpPr>
      <dsp:spPr>
        <a:xfrm>
          <a:off x="0" y="1932303"/>
          <a:ext cx="6798539" cy="87516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Supervised Learning</a:t>
          </a:r>
          <a:endParaRPr lang="en-US" sz="2200" kern="1200"/>
        </a:p>
      </dsp:txBody>
      <dsp:txXfrm>
        <a:off x="42722" y="1975025"/>
        <a:ext cx="6713095" cy="789716"/>
      </dsp:txXfrm>
    </dsp:sp>
    <dsp:sp modelId="{73056709-DAF1-4592-84F6-D844C792BDD0}">
      <dsp:nvSpPr>
        <dsp:cNvPr id="0" name=""/>
        <dsp:cNvSpPr/>
      </dsp:nvSpPr>
      <dsp:spPr>
        <a:xfrm>
          <a:off x="0" y="2807463"/>
          <a:ext cx="6798539" cy="842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54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Uses labeled datasets where the model learns from past water quality data.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Algorithms: Random Forest, SVM, Neural Networks.</a:t>
          </a:r>
        </a:p>
      </dsp:txBody>
      <dsp:txXfrm>
        <a:off x="0" y="2807463"/>
        <a:ext cx="6798539" cy="842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77E34-4E13-4AE0-9CD6-5D065D08756E}">
      <dsp:nvSpPr>
        <dsp:cNvPr id="0" name=""/>
        <dsp:cNvSpPr/>
      </dsp:nvSpPr>
      <dsp:spPr>
        <a:xfrm>
          <a:off x="0" y="38658"/>
          <a:ext cx="6798539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Heatmaps</a:t>
          </a:r>
          <a:r>
            <a:rPr lang="en-US" sz="2900" kern="1200"/>
            <a:t> – Show correlation between features.</a:t>
          </a:r>
        </a:p>
      </dsp:txBody>
      <dsp:txXfrm>
        <a:off x="56315" y="94973"/>
        <a:ext cx="6685909" cy="1040990"/>
      </dsp:txXfrm>
    </dsp:sp>
    <dsp:sp modelId="{8080D866-CAD0-4165-B617-151E60A381F3}">
      <dsp:nvSpPr>
        <dsp:cNvPr id="0" name=""/>
        <dsp:cNvSpPr/>
      </dsp:nvSpPr>
      <dsp:spPr>
        <a:xfrm>
          <a:off x="0" y="1275798"/>
          <a:ext cx="6798539" cy="11536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Boxplots</a:t>
          </a:r>
          <a:r>
            <a:rPr lang="en-US" sz="2900" kern="1200"/>
            <a:t> – Identify outliers.</a:t>
          </a:r>
        </a:p>
      </dsp:txBody>
      <dsp:txXfrm>
        <a:off x="56315" y="1332113"/>
        <a:ext cx="6685909" cy="1040990"/>
      </dsp:txXfrm>
    </dsp:sp>
    <dsp:sp modelId="{C1C193A7-57C7-492F-873D-117DBADB7470}">
      <dsp:nvSpPr>
        <dsp:cNvPr id="0" name=""/>
        <dsp:cNvSpPr/>
      </dsp:nvSpPr>
      <dsp:spPr>
        <a:xfrm>
          <a:off x="0" y="2512938"/>
          <a:ext cx="6798539" cy="11536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Scatter Plots</a:t>
          </a:r>
          <a:r>
            <a:rPr lang="en-US" sz="2900" kern="1200"/>
            <a:t> – Display data distribution.</a:t>
          </a:r>
        </a:p>
      </dsp:txBody>
      <dsp:txXfrm>
        <a:off x="56315" y="2569253"/>
        <a:ext cx="6685909" cy="1040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9AF43-DE14-45AF-8859-CD33E4BEA894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EC353-F627-4F70-90DC-7281D243E3E5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433F8-2645-43A8-999F-404AC1C01BBF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/>
            <a:t>IoT Integration</a:t>
          </a:r>
          <a:r>
            <a:rPr lang="en-US" sz="1700" kern="1200"/>
            <a:t> – Real-time water quality monitoring.</a:t>
          </a:r>
        </a:p>
      </dsp:txBody>
      <dsp:txXfrm>
        <a:off x="93445" y="3018902"/>
        <a:ext cx="3206250" cy="720000"/>
      </dsp:txXfrm>
    </dsp:sp>
    <dsp:sp modelId="{0EAE3B55-BBD0-47BF-88FD-440B993B0FA6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9F03A-B2A5-4D56-A1C5-ECA35E96BF2D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DEECD-832A-47D2-80B1-1E2DC66EA8C9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/>
            <a:t>Deep Learning Models</a:t>
          </a:r>
          <a:r>
            <a:rPr lang="en-US" sz="1700" kern="1200"/>
            <a:t> – Improve accuracy with CNNs or RNNs.</a:t>
          </a:r>
        </a:p>
      </dsp:txBody>
      <dsp:txXfrm>
        <a:off x="3860789" y="3018902"/>
        <a:ext cx="3206250" cy="720000"/>
      </dsp:txXfrm>
    </dsp:sp>
    <dsp:sp modelId="{6A3A5BE7-F99C-469D-8BA8-1A32568AB9D7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DE76F-837B-4359-B9BA-B5AB55E8B68D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78D24-74D9-434C-A684-983DEFCE5F58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1" kern="1200"/>
            <a:t>Mobile App Development</a:t>
          </a:r>
          <a:r>
            <a:rPr lang="en-US" sz="1700" kern="1200"/>
            <a:t> – Allow users to check water quality via smartphone.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E171-E2F9-DAD2-CC69-F6902EB6A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6A5FF-22B5-6551-25F7-5751F1964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0E704-65AA-2105-F007-A250B411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F60E3-1102-2353-6212-3589331FC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C2EBD-221C-EDD4-B865-4A91E0C7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6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A126-0E94-26FD-993B-B3630A72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7AF84-9519-E966-3448-AAA035138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A1634-FA75-D2A8-622B-651A026C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73E47-E1F7-945E-AD87-C22F320E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0D5DF-0A1F-BC41-A44F-EA296D9C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83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46D59-AA31-B49C-A9FD-79F6B1D3C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CCB18-D60E-AC21-8FBB-8147C14A3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990E-C40A-4A41-0D01-AC4F83EB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3E11-9F9B-E5E6-16E2-BA15CC95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CFF99-6BED-9DA9-1E81-7A68AD383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79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00AD-ECE8-76B9-4ACE-D946E1D3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62BF-E9B1-698A-1653-027B9250D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A7F61-5C28-E95F-C70A-54DD76E1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9950-A4DC-C660-B318-33D70483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C45A8-1EB4-19AC-A6A0-72DBCC10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86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9603C-54BD-CDAD-83D9-48DD4199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572A3-7D80-E8CB-3D13-3CE13BB12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C6E89-A425-2CDA-1B25-5513128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14D0-7D64-B32C-5A65-CB41B771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1F10A-1259-6AFA-D62E-1609F2EA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23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FDBC-8DC7-5586-4589-DF2D929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74DA2-4155-51F1-DF51-689413E16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97698-1DF5-F689-40F2-568ADFD74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C53E8-056B-2980-3B65-EFD89BC4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5E39B-DD99-B775-14BF-CE02D0D85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A912C-ACB5-7058-7166-5227A1B3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87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DEF4-7876-65DC-04D1-54950E5D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16097-0622-0A79-32B9-41E4C6490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CA81D-6134-7157-F6BE-B551F816D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FB616E-D5EE-EBCC-456E-51EE3F09D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5B6329-BE5B-F186-D681-CA8AF1B75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E1985-3FB4-5D4E-58E8-417A2B640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7FB7B7-B5A3-D18B-ED09-96B36B14D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CEA06-28CA-4FF4-5585-2B7577A6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399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5D53-A155-71DA-EAE4-6C96D04C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CD1C5-B1DB-AB44-1317-0CAAD8A6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4F7D6-624B-F05B-1217-074860252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62BE0-CBAB-1BAC-A85A-3B36D39F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98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D7332-5A85-63BA-26EB-43D298AFE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77268A-8404-5D4D-332C-C3DF6202D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E1123-EB7A-836B-2F10-F5B344E7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81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02F8-1682-DF36-8078-EED1039D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534B-54D0-7E63-5BF0-D212B5D96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4ACA6-748D-33BD-D605-6A99CF059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44446-C141-222A-3614-A1811C5E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31092-F283-D044-3AE7-1721234A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627CD-F2C4-71CC-A5B6-89B38582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025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D954D-4CF6-24EC-9B08-EF270844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44E98-F502-744C-84B4-B65CB4F60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6EB9B-C029-701F-DB04-318AA3F95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33A26-9AD7-8503-AE96-699E6179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04C82-7780-D04D-9D76-5BB67025D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E43AB-FA47-4C93-13F5-81876286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90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E20F50-26CD-D4EC-0D4F-C059A8257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9762B-EB7A-5C94-D3EC-00BA1B3B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AD07-2E02-2020-103D-E172D76C3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ADF2F9-7A98-482D-AB60-E4FCADFA2E5E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2E1EB-EE11-647A-E245-95ACF599C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2784E-8F4C-0D21-9DBA-F03951A91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6196-8EAB-494D-940D-EF87DB0D64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49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68ABC0-9738-3992-E7DD-992A60BACC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0F2D8-5C43-6DDF-AC6E-B8C49EEAD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Water Quality Classification Using Machine Learning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F9E4F-3C61-85D8-8E49-77987EBFF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endParaRPr lang="en-IN" sz="180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0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4767D-661B-D711-0A0D-59ADDD18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3700" b="1"/>
              <a:t>8. Machine Learning in Water Quality Analysis</a:t>
            </a:r>
            <a:br>
              <a:rPr lang="en-US" sz="3700" b="1"/>
            </a:br>
            <a:endParaRPr lang="en-IN" sz="3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E7D9-B9C6-E50A-C905-13D85F698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492" r="15039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82C92C-6932-3B63-F7B0-CDE77E7FC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377071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36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3D3D7-7C70-FAD8-2B6F-AF615E46B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IN" sz="4000" b="1"/>
              <a:t>9. Preparing the Dataset</a:t>
            </a:r>
            <a:br>
              <a:rPr lang="en-IN" sz="4000" b="1"/>
            </a:br>
            <a:endParaRPr lang="en-IN" sz="40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1EE3A348-F206-EE36-7682-9E64DA2C4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33" r="25147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6E9F6-A0E2-D5D9-BBF3-41A3A2F1D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000"/>
              <a:t>The dataset is crucial for training ML models. The steps involved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/>
              <a:t>Data Collection</a:t>
            </a:r>
            <a:r>
              <a:rPr lang="en-IN" sz="2000"/>
              <a:t>: Sources like Kaggle, government water databases, or IoT sensors.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/>
              <a:t>Feature Selection</a:t>
            </a:r>
            <a:r>
              <a:rPr lang="en-IN" sz="2000"/>
              <a:t>: Important parameters include </a:t>
            </a:r>
            <a:r>
              <a:rPr lang="en-IN" sz="2000" b="1"/>
              <a:t>pH, turbidity, chloramine, sulfate, TDS</a:t>
            </a:r>
            <a:r>
              <a:rPr lang="en-IN" sz="20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/>
              <a:t>Handling Missing Data</a:t>
            </a:r>
            <a:r>
              <a:rPr lang="en-IN" sz="2000"/>
              <a:t>: Using </a:t>
            </a:r>
            <a:r>
              <a:rPr lang="en-IN" sz="2000" b="1"/>
              <a:t>mean imputation, median, or mode filling</a:t>
            </a:r>
            <a:r>
              <a:rPr lang="en-IN" sz="20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/>
              <a:t>Data Normalization</a:t>
            </a:r>
            <a:r>
              <a:rPr lang="en-IN" sz="2000"/>
              <a:t>: Scaling values for consistent input.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/>
              <a:t>Splitting the Dataset</a:t>
            </a:r>
            <a:r>
              <a:rPr lang="en-IN" sz="2000"/>
              <a:t>: </a:t>
            </a:r>
            <a:r>
              <a:rPr lang="en-IN" sz="2000" b="1"/>
              <a:t>80% for training, 20% for testing</a:t>
            </a:r>
            <a:r>
              <a:rPr lang="en-IN" sz="2000"/>
              <a:t>.</a:t>
            </a: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92985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D2BC-0F2F-E429-117F-C54B6779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6" y="570451"/>
            <a:ext cx="10515600" cy="1754083"/>
          </a:xfrm>
        </p:spPr>
        <p:txBody>
          <a:bodyPr>
            <a:normAutofit/>
          </a:bodyPr>
          <a:lstStyle/>
          <a:p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10. Literature Survey (IEEE Papers Analysis)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EB6472-930C-829F-7683-39A4DE1BB6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854264"/>
              </p:ext>
            </p:extLst>
          </p:nvPr>
        </p:nvGraphicFramePr>
        <p:xfrm>
          <a:off x="738771" y="2423160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00026331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048015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748382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222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425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230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94745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63897D1-060A-B0F4-C33D-5879A2FD5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96" y="6287549"/>
            <a:ext cx="118181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papers analyze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various AI techniques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water quality monitoring and compare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vs AI-based approaches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263C79-0657-420A-DD17-1580EE2300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73"/>
              </p:ext>
            </p:extLst>
          </p:nvPr>
        </p:nvGraphicFramePr>
        <p:xfrm>
          <a:off x="2669563" y="1783080"/>
          <a:ext cx="630428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588011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240680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8033301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08075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Author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Year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77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X. Zhang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 in Water Quality Prediction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2021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529730"/>
                  </a:ext>
                </a:extLst>
              </a:tr>
              <a:tr h="1434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Y. Liu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Machine Learning for Water Contamination Analysis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2020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768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R. Kumar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Deep Learning for Smart Water Monitoring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2019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922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923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ACF9B-D630-98E2-D4B5-D69B3CCB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 b="1"/>
              <a:t>11. Objectives</a:t>
            </a:r>
            <a:br>
              <a:rPr lang="en-US" sz="3800" b="1"/>
            </a:br>
            <a:br>
              <a:rPr lang="en-US" sz="3800"/>
            </a:br>
            <a:endParaRPr lang="en-IN" sz="3800"/>
          </a:p>
        </p:txBody>
      </p:sp>
      <p:pic>
        <p:nvPicPr>
          <p:cNvPr id="5" name="Picture 4" descr="Pipes over the sea">
            <a:extLst>
              <a:ext uri="{FF2B5EF4-FFF2-40B4-BE49-F238E27FC236}">
                <a16:creationId xmlns:a16="http://schemas.microsoft.com/office/drawing/2014/main" id="{AD39CADC-A06D-EB0D-3EBE-D4A84171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37" r="2823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83398-6873-722A-4A63-E860FB54B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/>
              <a:t>Develop an </a:t>
            </a:r>
            <a:r>
              <a:rPr lang="en-US" sz="1700" b="1"/>
              <a:t>ML model</a:t>
            </a:r>
            <a:r>
              <a:rPr lang="en-US" sz="1700"/>
              <a:t> to classify water as </a:t>
            </a:r>
            <a:r>
              <a:rPr lang="en-US" sz="1700" b="1"/>
              <a:t>Safe or Polluted</a:t>
            </a:r>
            <a:r>
              <a:rPr lang="en-US" sz="1700"/>
              <a:t>.</a:t>
            </a:r>
          </a:p>
          <a:p>
            <a:r>
              <a:rPr lang="en-US" sz="1700"/>
              <a:t>Compare different </a:t>
            </a:r>
            <a:r>
              <a:rPr lang="en-US" sz="1700" b="1"/>
              <a:t>ML algorithms</a:t>
            </a:r>
            <a:r>
              <a:rPr lang="en-US" sz="1700"/>
              <a:t> for accuracy.</a:t>
            </a:r>
          </a:p>
          <a:p>
            <a:pPr>
              <a:buNone/>
            </a:pPr>
            <a:r>
              <a:rPr lang="en-US" sz="1700"/>
              <a:t>Automate </a:t>
            </a:r>
            <a:r>
              <a:rPr lang="en-US" sz="1700" b="1"/>
              <a:t>real-time water quality prediction</a:t>
            </a:r>
            <a:r>
              <a:rPr lang="en-US" sz="1700"/>
              <a:t>.</a:t>
            </a:r>
          </a:p>
          <a:p>
            <a:pPr>
              <a:buNone/>
            </a:pPr>
            <a:endParaRPr lang="en-US" sz="1700" b="1"/>
          </a:p>
          <a:p>
            <a:pPr>
              <a:buNone/>
            </a:pPr>
            <a:r>
              <a:rPr lang="en-US" sz="1700" b="1"/>
              <a:t>12. Scope of the Project</a:t>
            </a:r>
          </a:p>
          <a:p>
            <a:pPr>
              <a:buNone/>
            </a:pPr>
            <a:endParaRPr lang="en-US" sz="1700" b="1"/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Smart Cities</a:t>
            </a:r>
            <a:r>
              <a:rPr lang="en-US" sz="1700"/>
              <a:t>: Integrated with IoT-based real-time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Government Agencies</a:t>
            </a:r>
            <a:r>
              <a:rPr lang="en-US" sz="1700"/>
              <a:t>: Helps in pollution control.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/>
              <a:t>Public Health</a:t>
            </a:r>
            <a:r>
              <a:rPr lang="en-US" sz="1700"/>
              <a:t>: Ensures safe drinking water standards.</a:t>
            </a:r>
          </a:p>
          <a:p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161344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57337-C388-2575-F620-DE9D26C9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 b="1"/>
              <a:t>13. List of Modules</a:t>
            </a:r>
            <a:br>
              <a:rPr lang="en-US" sz="5400" b="1"/>
            </a:br>
            <a:endParaRPr lang="en-IN" sz="5400"/>
          </a:p>
        </p:txBody>
      </p:sp>
      <p:pic>
        <p:nvPicPr>
          <p:cNvPr id="5" name="Picture 4" descr="Colorful math learning objects">
            <a:extLst>
              <a:ext uri="{FF2B5EF4-FFF2-40B4-BE49-F238E27FC236}">
                <a16:creationId xmlns:a16="http://schemas.microsoft.com/office/drawing/2014/main" id="{8CD26B63-FF3E-59F0-944B-7E9E1359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05" r="32851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F997-A823-20EF-44F2-A59B891AB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b="1"/>
              <a:t>Data Collection Module</a:t>
            </a:r>
            <a:r>
              <a:rPr lang="en-US" sz="2000"/>
              <a:t> – Gathers water quality parameters.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Data Preprocessing Module</a:t>
            </a:r>
            <a:r>
              <a:rPr lang="en-US" sz="2000"/>
              <a:t> – Cleans and normalizes data.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Feature Selection Module</a:t>
            </a:r>
            <a:r>
              <a:rPr lang="en-US" sz="2000"/>
              <a:t> – Identifies the most important variables.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Model Training Module</a:t>
            </a:r>
            <a:r>
              <a:rPr lang="en-US" sz="2000"/>
              <a:t> – Trains ML algorithms.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Prediction Module</a:t>
            </a:r>
            <a:r>
              <a:rPr lang="en-US" sz="2000"/>
              <a:t> – Classifies water as </a:t>
            </a:r>
            <a:r>
              <a:rPr lang="en-US" sz="2000" b="1"/>
              <a:t>Safe or Polluted</a:t>
            </a:r>
            <a:r>
              <a:rPr lang="en-US" sz="2000"/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Evaluation Module</a:t>
            </a:r>
            <a:r>
              <a:rPr lang="en-US" sz="2000"/>
              <a:t> – Compares models for best accuracy.</a:t>
            </a: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45917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D0367-5A33-1CCB-DCCE-576A644A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IN" sz="4200" b="1">
                <a:solidFill>
                  <a:srgbClr val="FFFFFF"/>
                </a:solidFill>
              </a:rPr>
              <a:t>14. Python for Implementation</a:t>
            </a:r>
            <a:br>
              <a:rPr lang="en-IN" sz="4200" b="1">
                <a:solidFill>
                  <a:srgbClr val="FFFFFF"/>
                </a:solidFill>
              </a:rPr>
            </a:br>
            <a:endParaRPr lang="en-IN" sz="4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2435-4BE7-479F-43F9-617B0D255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200"/>
              <a:t>Python is used due to its </a:t>
            </a:r>
            <a:r>
              <a:rPr lang="en-IN" sz="2200" b="1"/>
              <a:t>rich ecosystem</a:t>
            </a:r>
            <a:r>
              <a:rPr lang="en-IN" sz="2200"/>
              <a:t> of ML libraries.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/>
              <a:t>NumPy, Pandas</a:t>
            </a:r>
            <a:r>
              <a:rPr lang="en-IN" sz="2200"/>
              <a:t> – Data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/>
              <a:t>Scikit-learn</a:t>
            </a:r>
            <a:r>
              <a:rPr lang="en-IN" sz="2200"/>
              <a:t> – Machine learning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/>
              <a:t>Matplotlib, Seaborn</a:t>
            </a:r>
            <a:r>
              <a:rPr lang="en-IN" sz="2200"/>
              <a:t> – Data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/>
              <a:t>TensorFlow/Keras</a:t>
            </a:r>
            <a:r>
              <a:rPr lang="en-IN" sz="2200"/>
              <a:t> – Deep learning (if needed)</a:t>
            </a: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2595478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AAE5B-3502-738D-99C6-D0E06F3B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IN" sz="5000" b="1"/>
              <a:t>15. Module Description</a:t>
            </a:r>
            <a:br>
              <a:rPr lang="en-IN" sz="5000" b="1"/>
            </a:br>
            <a:endParaRPr lang="en-IN" sz="5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27C94-2810-26BB-867C-58A5D6B1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59" r="5010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21592-A43B-52E3-25ED-BC071986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IN" sz="2200"/>
              <a:t>✔ </a:t>
            </a:r>
            <a:r>
              <a:rPr lang="en-IN" sz="2200" b="1"/>
              <a:t>Data Collection</a:t>
            </a:r>
            <a:r>
              <a:rPr lang="en-IN" sz="2200"/>
              <a:t> – Sources like </a:t>
            </a:r>
            <a:r>
              <a:rPr lang="en-IN" sz="2200" b="1"/>
              <a:t>Kaggle, IoT sensors, and open datasets</a:t>
            </a:r>
            <a:r>
              <a:rPr lang="en-IN" sz="2200"/>
              <a:t>.</a:t>
            </a:r>
            <a:br>
              <a:rPr lang="en-IN" sz="2200"/>
            </a:br>
            <a:r>
              <a:rPr lang="en-IN" sz="2200"/>
              <a:t>✔ </a:t>
            </a:r>
            <a:r>
              <a:rPr lang="en-IN" sz="2200" b="1"/>
              <a:t>Preprocessing</a:t>
            </a:r>
            <a:r>
              <a:rPr lang="en-IN" sz="2200"/>
              <a:t> – Handling missing values and scaling data.</a:t>
            </a:r>
            <a:br>
              <a:rPr lang="en-IN" sz="2200"/>
            </a:br>
            <a:r>
              <a:rPr lang="en-IN" sz="2200"/>
              <a:t>✔ </a:t>
            </a:r>
            <a:r>
              <a:rPr lang="en-IN" sz="2200" b="1"/>
              <a:t>Model Selection</a:t>
            </a:r>
            <a:r>
              <a:rPr lang="en-IN" sz="2200"/>
              <a:t> – Training Random Forest, SVM, and Neural Networks.</a:t>
            </a:r>
            <a:br>
              <a:rPr lang="en-IN" sz="2200"/>
            </a:br>
            <a:r>
              <a:rPr lang="en-IN" sz="2200"/>
              <a:t>✔ </a:t>
            </a:r>
            <a:r>
              <a:rPr lang="en-IN" sz="2200" b="1"/>
              <a:t>Prediction &amp; Evaluation</a:t>
            </a:r>
            <a:r>
              <a:rPr lang="en-IN" sz="2200"/>
              <a:t> – Identifying the best-performing model.</a:t>
            </a: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116607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EC05A-2490-561E-3E87-B559AE7E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800" b="1"/>
              <a:t>16. Data Validation &amp; Cleaning Process</a:t>
            </a:r>
            <a:br>
              <a:rPr lang="en-US" sz="3800" b="1"/>
            </a:br>
            <a:endParaRPr lang="en-IN" sz="380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3FE98EA-7BFC-A476-870F-F438ECC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53" r="42616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7551C-C447-D62A-7110-76A08BF89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Remove Null Values</a:t>
            </a:r>
            <a:r>
              <a:rPr lang="en-US" sz="2200"/>
              <a:t>: Fill missing values using statistical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Handle Outliers</a:t>
            </a:r>
            <a:r>
              <a:rPr lang="en-US" sz="2200"/>
              <a:t>: Detect and remove anomalies.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Convert Data Types</a:t>
            </a:r>
            <a:r>
              <a:rPr lang="en-US" sz="2200"/>
              <a:t>: Ensure numerical values are in correct formats.</a:t>
            </a: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277609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075B7-810A-01BD-2B43-9B78A186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3700" b="1"/>
              <a:t>17. Exploratory Data Analysis (EDA) &amp; Visualization</a:t>
            </a:r>
            <a:br>
              <a:rPr lang="en-US" sz="3700" b="1"/>
            </a:br>
            <a:endParaRPr lang="en-IN" sz="3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4DDC4-B575-99D2-4CF2-93D37CCC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54" r="28200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2CF828-EEF6-8FE1-35E5-5B2F1AD1E8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411479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613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DD3AE-3F88-1AFB-50AA-871FC2D5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Heatmap</a:t>
            </a:r>
          </a:p>
        </p:txBody>
      </p:sp>
      <p:pic>
        <p:nvPicPr>
          <p:cNvPr id="5" name="Content Placeholder 4" descr="A diagram of different types of heatmap">
            <a:extLst>
              <a:ext uri="{FF2B5EF4-FFF2-40B4-BE49-F238E27FC236}">
                <a16:creationId xmlns:a16="http://schemas.microsoft.com/office/drawing/2014/main" id="{66AB7074-837B-C65F-799D-229305C1D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681652"/>
            <a:ext cx="6780700" cy="549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2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F85C0-D641-CF24-5DED-E0C8486D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Abstract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749B-9236-3345-7F39-B9A73BAE9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algn="just"/>
            <a:r>
              <a:rPr lang="en-US" sz="1600" dirty="0"/>
              <a:t>Water quality assessment is essential for ensuring safe drinking water and monitoring environmental health. Traditional testing methods are </a:t>
            </a:r>
            <a:r>
              <a:rPr lang="en-US" sz="1600" b="1" dirty="0"/>
              <a:t>time-consuming and costly</a:t>
            </a:r>
            <a:r>
              <a:rPr lang="en-US" sz="1600" dirty="0"/>
              <a:t>. This project leverages </a:t>
            </a:r>
            <a:r>
              <a:rPr lang="en-US" sz="1600" b="1" dirty="0"/>
              <a:t>Artificial Intelligence (AI) and Machine Learning (ML)</a:t>
            </a:r>
            <a:r>
              <a:rPr lang="en-US" sz="1600" dirty="0"/>
              <a:t> to classify water quality based on parameters like </a:t>
            </a:r>
            <a:r>
              <a:rPr lang="en-US" sz="1600" b="1" dirty="0"/>
              <a:t>pH, turbidity, dissolved oxygen (DO), total dissolved solids (TDS), and conductivity</a:t>
            </a:r>
            <a:r>
              <a:rPr lang="en-US" sz="1600" dirty="0"/>
              <a:t>. The system utilizes </a:t>
            </a:r>
            <a:r>
              <a:rPr lang="en-US" sz="1600" b="1" dirty="0"/>
              <a:t>supervised learning algorithms</a:t>
            </a:r>
            <a:r>
              <a:rPr lang="en-US" sz="1600" dirty="0"/>
              <a:t> such as </a:t>
            </a:r>
            <a:r>
              <a:rPr lang="en-US" sz="1600" b="1" dirty="0"/>
              <a:t>Random Forest, SVM, and Neural Networks</a:t>
            </a:r>
            <a:r>
              <a:rPr lang="en-US" sz="1600" dirty="0"/>
              <a:t> to predict water quality categories (e.g., </a:t>
            </a:r>
            <a:r>
              <a:rPr lang="en-US" sz="1600" b="1" dirty="0"/>
              <a:t>Safe, Moderate, Polluted</a:t>
            </a:r>
            <a:r>
              <a:rPr lang="en-US" sz="1600" dirty="0"/>
              <a:t>). Real-time data from </a:t>
            </a:r>
            <a:r>
              <a:rPr lang="en-US" sz="1600" b="1" dirty="0"/>
              <a:t>IoT sensors</a:t>
            </a:r>
            <a:r>
              <a:rPr lang="en-US" sz="1600" dirty="0"/>
              <a:t> can be integrated to enhance accuracy. By automating water quality assessment, this AI/ML approach improves </a:t>
            </a:r>
            <a:r>
              <a:rPr lang="en-US" sz="1600" b="1" dirty="0"/>
              <a:t>efficiency, accuracy, and decision-making</a:t>
            </a:r>
            <a:r>
              <a:rPr lang="en-US" sz="1600" dirty="0"/>
              <a:t> for water resource management.</a:t>
            </a:r>
            <a:endParaRPr lang="en-IN" sz="1600" dirty="0"/>
          </a:p>
        </p:txBody>
      </p:sp>
      <p:pic>
        <p:nvPicPr>
          <p:cNvPr id="5" name="Picture 4" descr="Abstract background of blue and water droplets">
            <a:extLst>
              <a:ext uri="{FF2B5EF4-FFF2-40B4-BE49-F238E27FC236}">
                <a16:creationId xmlns:a16="http://schemas.microsoft.com/office/drawing/2014/main" id="{13B0610D-8875-15DE-6C3E-638A8B86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51" r="16429" b="-2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5048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7CC1-3DC0-8B2B-3E74-F8CA7CC5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5" y="335428"/>
            <a:ext cx="10515600" cy="1325563"/>
          </a:xfrm>
        </p:spPr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18. Comparing Algorithm Performance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532B4-D1D1-A60E-5102-446DBD902F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621776"/>
              </p:ext>
            </p:extLst>
          </p:nvPr>
        </p:nvGraphicFramePr>
        <p:xfrm>
          <a:off x="1596958" y="3746429"/>
          <a:ext cx="10515600" cy="14630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70082705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5317302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03354962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46713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18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7107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40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67361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2180EA8-F2CD-DA39-7B0E-7BD56FD96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96954"/>
            <a:ext cx="70509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 and Neural Networks give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results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061683-2301-A10B-CDEC-96C92B06C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93692"/>
              </p:ext>
            </p:extLst>
          </p:nvPr>
        </p:nvGraphicFramePr>
        <p:xfrm>
          <a:off x="838200" y="1660991"/>
          <a:ext cx="8128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52448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0375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9647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97789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Algorithm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Precision</a:t>
                      </a:r>
                    </a:p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Recall</a:t>
                      </a:r>
                    </a:p>
                    <a:p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345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Random Forest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92%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90%</a:t>
                      </a:r>
                    </a:p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65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SVM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87%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977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Neural Network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92%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91%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6119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70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F3164-85F4-AA7C-D29B-532FE004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200" b="1"/>
              <a:t>19. Algorithm Explanation</a:t>
            </a:r>
            <a:br>
              <a:rPr lang="en-US" sz="4200" b="1"/>
            </a:br>
            <a:endParaRPr lang="en-IN" sz="4200"/>
          </a:p>
        </p:txBody>
      </p:sp>
      <p:pic>
        <p:nvPicPr>
          <p:cNvPr id="5" name="Picture 4" descr="Green trees in the forest">
            <a:extLst>
              <a:ext uri="{FF2B5EF4-FFF2-40B4-BE49-F238E27FC236}">
                <a16:creationId xmlns:a16="http://schemas.microsoft.com/office/drawing/2014/main" id="{A12A4D12-10A7-2A86-AE44-856588CF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42" r="3072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2E30-32C1-042A-920B-BCFA6AE44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Random Forest</a:t>
            </a:r>
            <a:r>
              <a:rPr lang="en-US" sz="2200"/>
              <a:t>: Uses multiple decision trees for high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SVM (Support Vector Machine)</a:t>
            </a:r>
            <a:r>
              <a:rPr lang="en-US" sz="2200"/>
              <a:t>: Works well with smaller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/>
              <a:t>Neural Networks</a:t>
            </a:r>
            <a:r>
              <a:rPr lang="en-US" sz="2200"/>
              <a:t>: Highly accurate but computationally expensive.</a:t>
            </a: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3303379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9FCC5-5EB7-BD4C-AB63-1F76EC1D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/>
              <a:t>20. Conclusion</a:t>
            </a:r>
            <a:br>
              <a:rPr lang="en-US" sz="5400" b="1"/>
            </a:br>
            <a:endParaRPr lang="en-IN" sz="5400"/>
          </a:p>
        </p:txBody>
      </p:sp>
      <p:pic>
        <p:nvPicPr>
          <p:cNvPr id="5" name="Picture 4" descr="Underwater bubble">
            <a:extLst>
              <a:ext uri="{FF2B5EF4-FFF2-40B4-BE49-F238E27FC236}">
                <a16:creationId xmlns:a16="http://schemas.microsoft.com/office/drawing/2014/main" id="{1DF9CAF1-9719-F8CF-4D63-005B960D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7" r="2945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A7172-7713-7B5A-D008-ABDB7A559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✔ AI-based water classification is </a:t>
            </a:r>
            <a:r>
              <a:rPr lang="en-US" sz="2200" b="1"/>
              <a:t>faster and more accurate</a:t>
            </a:r>
            <a:r>
              <a:rPr lang="en-US" sz="2200"/>
              <a:t> than traditional methods.</a:t>
            </a:r>
            <a:br>
              <a:rPr lang="en-US" sz="2200"/>
            </a:br>
            <a:r>
              <a:rPr lang="en-US" sz="2200"/>
              <a:t>✔ </a:t>
            </a:r>
            <a:r>
              <a:rPr lang="en-US" sz="2200" b="1"/>
              <a:t>Neural Networks achieved the highest accuracy (94%)</a:t>
            </a:r>
            <a:r>
              <a:rPr lang="en-US" sz="2200"/>
              <a:t>.</a:t>
            </a:r>
            <a:br>
              <a:rPr lang="en-US" sz="2200"/>
            </a:br>
            <a:r>
              <a:rPr lang="en-US" sz="2200"/>
              <a:t>✔ </a:t>
            </a:r>
            <a:r>
              <a:rPr lang="en-US" sz="2200" b="1"/>
              <a:t>Machine Learning enables real-time water monitoring</a:t>
            </a:r>
            <a:r>
              <a:rPr lang="en-US" sz="2200"/>
              <a:t>, reducing </a:t>
            </a:r>
            <a:r>
              <a:rPr lang="en-US" sz="2200" b="1"/>
              <a:t>manual errors</a:t>
            </a:r>
            <a:r>
              <a:rPr lang="en-US" sz="2200"/>
              <a:t>.</a:t>
            </a: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525864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700EF-DD1E-E4D6-0094-1E629DD0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</a:rPr>
              <a:t>21. Future Work</a:t>
            </a:r>
            <a:br>
              <a:rPr lang="en-US" sz="2800" b="1">
                <a:solidFill>
                  <a:srgbClr val="FFFFFF"/>
                </a:solidFill>
              </a:rPr>
            </a:br>
            <a:endParaRPr lang="en-IN" sz="28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6EE306-7675-3B81-9935-3BE7FE4C20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5239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3332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FB37C-2B85-BC4B-1BA0-11F06E8F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pic>
        <p:nvPicPr>
          <p:cNvPr id="5" name="Content Placeholder 4" descr="A diagram of a company">
            <a:extLst>
              <a:ext uri="{FF2B5EF4-FFF2-40B4-BE49-F238E27FC236}">
                <a16:creationId xmlns:a16="http://schemas.microsoft.com/office/drawing/2014/main" id="{DE3AE99D-08F4-08ED-85B7-F800A045E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677" y="753626"/>
            <a:ext cx="7560619" cy="51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1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F1EBD-86D4-25B2-4432-1785189A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IN" sz="4000" dirty="0"/>
              <a:t>Existing System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DCA0DD-8B93-9878-3753-8038EE375A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02" y="2743200"/>
            <a:ext cx="4646905" cy="3613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Traditional water quality assessment relies on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manual testing methods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including laboratory analysis of water samples.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Testing requires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chemical reagents, field kits, and expert supervision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leading to delays in results.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Water quality classification is done based on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threshold values of physical and chemical properties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like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pH, TDS, turbidity, and dissolved oxygen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collection is often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sporadic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lacks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real-time monitoring capabilities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Picture 5" descr="Laboratory glassware containing solution">
            <a:extLst>
              <a:ext uri="{FF2B5EF4-FFF2-40B4-BE49-F238E27FC236}">
                <a16:creationId xmlns:a16="http://schemas.microsoft.com/office/drawing/2014/main" id="{29BDED6F-A078-1CEA-DFEA-28768016D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25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22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A7F9B-80EF-EEE5-0D88-4113F6C8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Disadvantages of the Existing System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1A30-A09A-4850-4C5B-A01578B4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1400"/>
              <a:t> </a:t>
            </a:r>
            <a:r>
              <a:rPr lang="en-US" sz="1400" b="1"/>
              <a:t>Time-consuming</a:t>
            </a:r>
            <a:r>
              <a:rPr lang="en-US" sz="1400"/>
              <a:t> – Manual water testing takes hours or even days to complete.</a:t>
            </a:r>
            <a:br>
              <a:rPr lang="en-US" sz="1400"/>
            </a:br>
            <a:endParaRPr lang="en-US" sz="1400"/>
          </a:p>
          <a:p>
            <a:r>
              <a:rPr lang="en-US" sz="1400"/>
              <a:t> </a:t>
            </a:r>
            <a:r>
              <a:rPr lang="en-US" sz="1400" b="1"/>
              <a:t>Expensive</a:t>
            </a:r>
            <a:r>
              <a:rPr lang="en-US" sz="1400"/>
              <a:t> – Requires </a:t>
            </a:r>
            <a:r>
              <a:rPr lang="en-US" sz="1400" b="1"/>
              <a:t>specialized equipment and skilled professionals</a:t>
            </a:r>
            <a:r>
              <a:rPr lang="en-US" sz="1400"/>
              <a:t> for accurate results.</a:t>
            </a:r>
            <a:br>
              <a:rPr lang="en-US" sz="1400"/>
            </a:br>
            <a:endParaRPr lang="en-US" sz="1400"/>
          </a:p>
          <a:p>
            <a:r>
              <a:rPr lang="en-US" sz="1400"/>
              <a:t> </a:t>
            </a:r>
            <a:r>
              <a:rPr lang="en-US" sz="1400" b="1"/>
              <a:t>Limited scalability</a:t>
            </a:r>
            <a:r>
              <a:rPr lang="en-US" sz="1400"/>
              <a:t> – Hard to implement large-scale monitoring due to cost and logistics.</a:t>
            </a:r>
            <a:br>
              <a:rPr lang="en-US" sz="1400"/>
            </a:br>
            <a:endParaRPr lang="en-US" sz="1400"/>
          </a:p>
          <a:p>
            <a:r>
              <a:rPr lang="en-US" sz="1400"/>
              <a:t> </a:t>
            </a:r>
            <a:r>
              <a:rPr lang="en-US" sz="1400" b="1"/>
              <a:t>Human error</a:t>
            </a:r>
            <a:r>
              <a:rPr lang="en-US" sz="1400"/>
              <a:t> – Manual testing can lead to inconsistencies in results.</a:t>
            </a:r>
            <a:br>
              <a:rPr lang="en-US" sz="1400"/>
            </a:br>
            <a:endParaRPr lang="en-US" sz="1400"/>
          </a:p>
          <a:p>
            <a:r>
              <a:rPr lang="en-US" sz="1400"/>
              <a:t> </a:t>
            </a:r>
            <a:r>
              <a:rPr lang="en-US" sz="1400" b="1"/>
              <a:t>Lack of real-time monitoring</a:t>
            </a:r>
            <a:r>
              <a:rPr lang="en-US" sz="1400"/>
              <a:t> – Inability to detect </a:t>
            </a:r>
            <a:r>
              <a:rPr lang="en-US" sz="1400" b="1"/>
              <a:t>sudden water quality deterioration</a:t>
            </a:r>
            <a:r>
              <a:rPr lang="en-US" sz="1400"/>
              <a:t>.</a:t>
            </a:r>
          </a:p>
          <a:p>
            <a:endParaRPr lang="en-IN" sz="1400"/>
          </a:p>
        </p:txBody>
      </p:sp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B2FDDC5A-45B3-F91F-C875-14F8655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38" r="2842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2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9F1D1-8B51-509B-944C-9B75B8AF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IN" sz="4000"/>
              <a:t>Proposed System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EC1C02-494F-8644-6110-6689C76277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00" y="2470244"/>
            <a:ext cx="5334197" cy="37698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proposed system uses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AI and Machine Learning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to automate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water quality classification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Sensors collect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real-time data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pH, turbidity, DO, TDS, conductivity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and other parameters.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Machine Learning models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(e.g.,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Random Forest, SVM, Neural Networks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) classify water as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Safe, Moderate, or Polluted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based on historical and real-time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The system integrates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IoT sensors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for continuous monitoring and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cloud-based analytics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for remote access.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Predictive analytics help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identify contamination trends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prevent waterborne diseases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6" name="Picture 5" descr="Sheep in bubbles">
            <a:extLst>
              <a:ext uri="{FF2B5EF4-FFF2-40B4-BE49-F238E27FC236}">
                <a16:creationId xmlns:a16="http://schemas.microsoft.com/office/drawing/2014/main" id="{F444D292-E848-2699-0355-2396D2D2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55" r="26086" b="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84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1B12-79B6-2675-5B99-B251E71A5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Advantages of the Proposed System</a:t>
            </a:r>
            <a:endParaRPr lang="en-IN" sz="3200" dirty="0"/>
          </a:p>
        </p:txBody>
      </p:sp>
      <p:pic>
        <p:nvPicPr>
          <p:cNvPr id="5" name="Picture 4" descr="Vaccine storage and manufacturing">
            <a:extLst>
              <a:ext uri="{FF2B5EF4-FFF2-40B4-BE49-F238E27FC236}">
                <a16:creationId xmlns:a16="http://schemas.microsoft.com/office/drawing/2014/main" id="{5ED2C632-219C-6BAA-386A-614F216C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41" r="2052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ABDB-823D-3DD5-1FCE-B4ACAFEDE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1700" dirty="0"/>
              <a:t>✅ </a:t>
            </a:r>
            <a:r>
              <a:rPr lang="en-US" sz="1700" b="1" dirty="0"/>
              <a:t>Real-time monitoring</a:t>
            </a:r>
            <a:r>
              <a:rPr lang="en-US" sz="1700" dirty="0"/>
              <a:t> – Continuous tracking of water quality for instant analysis.</a:t>
            </a:r>
          </a:p>
          <a:p>
            <a:pPr marL="0" indent="0">
              <a:buNone/>
            </a:pPr>
            <a:br>
              <a:rPr lang="en-US" sz="1700" dirty="0"/>
            </a:br>
            <a:r>
              <a:rPr lang="en-US" sz="1700" dirty="0"/>
              <a:t>✅ </a:t>
            </a:r>
            <a:r>
              <a:rPr lang="en-US" sz="1700" b="1" dirty="0"/>
              <a:t>Faster decision-making</a:t>
            </a:r>
            <a:r>
              <a:rPr lang="en-US" sz="1700" dirty="0"/>
              <a:t> – Automated classification reduces testing time from </a:t>
            </a:r>
            <a:r>
              <a:rPr lang="en-US" sz="1700" b="1" dirty="0"/>
              <a:t>hours to seconds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br>
              <a:rPr lang="en-US" sz="1700" dirty="0"/>
            </a:br>
            <a:r>
              <a:rPr lang="en-US" sz="1700" dirty="0"/>
              <a:t>✅ </a:t>
            </a:r>
            <a:r>
              <a:rPr lang="en-US" sz="1700" b="1" dirty="0"/>
              <a:t>Cost-effective</a:t>
            </a:r>
            <a:r>
              <a:rPr lang="en-US" sz="1700" dirty="0"/>
              <a:t> – Eliminates the need for expensive lab tests and reduces </a:t>
            </a:r>
            <a:r>
              <a:rPr lang="en-US" sz="1700" b="1" dirty="0"/>
              <a:t>human intervention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br>
              <a:rPr lang="en-US" sz="1700" dirty="0"/>
            </a:br>
            <a:r>
              <a:rPr lang="en-US" sz="1700" dirty="0"/>
              <a:t>✅ </a:t>
            </a:r>
            <a:r>
              <a:rPr lang="en-US" sz="1700" b="1" dirty="0"/>
              <a:t>High accuracy</a:t>
            </a:r>
            <a:r>
              <a:rPr lang="en-US" sz="1700" dirty="0"/>
              <a:t> – Machine learning models improve </a:t>
            </a:r>
            <a:r>
              <a:rPr lang="en-US" sz="1700" b="1" dirty="0"/>
              <a:t>precision and reliability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br>
              <a:rPr lang="en-US" sz="1700" dirty="0"/>
            </a:br>
            <a:r>
              <a:rPr lang="en-US" sz="1700" dirty="0"/>
              <a:t>✅ </a:t>
            </a:r>
            <a:r>
              <a:rPr lang="en-US" sz="1700" b="1" dirty="0"/>
              <a:t>Scalability</a:t>
            </a:r>
            <a:r>
              <a:rPr lang="en-US" sz="1700" dirty="0"/>
              <a:t> – Can be deployed in </a:t>
            </a:r>
            <a:r>
              <a:rPr lang="en-US" sz="1700" b="1" dirty="0"/>
              <a:t>municipal water supplies, industries, and remote areas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br>
              <a:rPr lang="en-US" sz="1700" dirty="0"/>
            </a:br>
            <a:r>
              <a:rPr lang="en-US" sz="1700" dirty="0"/>
              <a:t>✅ </a:t>
            </a:r>
            <a:r>
              <a:rPr lang="en-US" sz="1700" b="1" dirty="0"/>
              <a:t>Early contamination detection</a:t>
            </a:r>
            <a:r>
              <a:rPr lang="en-US" sz="1700" dirty="0"/>
              <a:t> – AI predicts and alerts authorities about potential </a:t>
            </a:r>
            <a:r>
              <a:rPr lang="en-US" sz="1700" b="1" dirty="0"/>
              <a:t>water pollution threats</a:t>
            </a:r>
            <a:r>
              <a:rPr lang="en-US" sz="1700" dirty="0"/>
              <a:t>.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02302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65A80-EDE6-F362-13B6-323222FB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IN" sz="4200" b="1" dirty="0"/>
              <a:t>6. Environmental Requirements</a:t>
            </a:r>
            <a:br>
              <a:rPr lang="en-IN" sz="4200" b="1" dirty="0"/>
            </a:br>
            <a:endParaRPr lang="en-IN" sz="42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1AFE7-4D1F-D889-586F-37B33D9AD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IN" sz="1400" dirty="0"/>
              <a:t>The environmental requirements for this water quality classification system include:</a:t>
            </a:r>
          </a:p>
          <a:p>
            <a:pPr>
              <a:buNone/>
            </a:pPr>
            <a:r>
              <a:rPr lang="en-IN" sz="1400" b="1" dirty="0"/>
              <a:t>1. Hardware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Computational Hardware</a:t>
            </a:r>
            <a:r>
              <a:rPr lang="en-IN" sz="1400" dirty="0"/>
              <a:t>: A system with a minimum of </a:t>
            </a:r>
            <a:r>
              <a:rPr lang="en-IN" sz="1400" b="1" dirty="0"/>
              <a:t>8GB RAM, i5 processor, and GPU (optional for deep learning models)</a:t>
            </a: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Cloud Storage</a:t>
            </a:r>
            <a:r>
              <a:rPr lang="en-IN" sz="1400" dirty="0"/>
              <a:t>: To store and process water quality data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None/>
            </a:pPr>
            <a:r>
              <a:rPr lang="en-IN" sz="1400" b="1" dirty="0"/>
              <a:t>2. Software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Operating System</a:t>
            </a:r>
            <a:r>
              <a:rPr lang="en-IN" sz="1400" dirty="0"/>
              <a:t>: Windows, macOS, or Linux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Programming Language</a:t>
            </a:r>
            <a:r>
              <a:rPr lang="en-IN" sz="1400" dirty="0"/>
              <a:t>: Python (with ML libraries)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Machine Learning Libraries</a:t>
            </a:r>
            <a:r>
              <a:rPr lang="en-IN" sz="1400" dirty="0"/>
              <a:t>: NumPy, Pandas, Scikit-learn, TensorFlow, Matplotlib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Database</a:t>
            </a:r>
            <a:r>
              <a:rPr lang="en-IN" sz="1400" dirty="0"/>
              <a:t>: SQL, Firebase, or NoSQL databases to store historical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None/>
            </a:pPr>
            <a:r>
              <a:rPr lang="en-IN" sz="1400" b="1" dirty="0"/>
              <a:t>3. Network Requirements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Internet Connection</a:t>
            </a:r>
            <a:r>
              <a:rPr lang="en-IN" sz="1400" dirty="0"/>
              <a:t>: Required for cloud-based data storage and model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API Access</a:t>
            </a:r>
            <a:r>
              <a:rPr lang="en-IN" sz="1400" dirty="0"/>
              <a:t>: If integrating real-time data collection from IoT sensors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1060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8D74A-1453-5FA6-F07C-E1A4FA12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/>
              <a:t>7. Introduction</a:t>
            </a:r>
            <a:br>
              <a:rPr lang="en-US" sz="5400" b="1"/>
            </a:br>
            <a:endParaRPr lang="en-IN" sz="5400"/>
          </a:p>
        </p:txBody>
      </p:sp>
      <p:pic>
        <p:nvPicPr>
          <p:cNvPr id="5" name="Picture 4" descr="Abstract background of blue and water droplets">
            <a:extLst>
              <a:ext uri="{FF2B5EF4-FFF2-40B4-BE49-F238E27FC236}">
                <a16:creationId xmlns:a16="http://schemas.microsoft.com/office/drawing/2014/main" id="{DD92CCD1-4123-FE3C-D4C5-A947CA378F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48" r="19925" b="-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48A94-2B75-5A85-79BE-4A2AD9D6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900"/>
              <a:t>Water contamination is a significant global issue, affecting </a:t>
            </a:r>
            <a:r>
              <a:rPr lang="en-US" sz="1900" b="1"/>
              <a:t>public health, agriculture, and ecosystems</a:t>
            </a:r>
            <a:r>
              <a:rPr lang="en-US" sz="1900"/>
              <a:t>. Traditional methods for water quality assessment are </a:t>
            </a:r>
            <a:r>
              <a:rPr lang="en-US" sz="1900" b="1"/>
              <a:t>time-consuming and expensive</a:t>
            </a:r>
            <a:r>
              <a:rPr lang="en-US" sz="1900"/>
              <a:t>. This project proposes a </a:t>
            </a:r>
            <a:r>
              <a:rPr lang="en-US" sz="1900" b="1"/>
              <a:t>Machine Learning-based system</a:t>
            </a:r>
            <a:r>
              <a:rPr lang="en-US" sz="1900"/>
              <a:t> to classify water as </a:t>
            </a:r>
            <a:r>
              <a:rPr lang="en-US" sz="1900" b="1"/>
              <a:t>Safe or Polluted</a:t>
            </a:r>
            <a:r>
              <a:rPr lang="en-US" sz="1900"/>
              <a:t> based on chemical and physical properties.</a:t>
            </a:r>
          </a:p>
          <a:p>
            <a:r>
              <a:rPr lang="en-US" sz="1900"/>
              <a:t>Machine learning algorithms analyze historical data and predict </a:t>
            </a:r>
            <a:r>
              <a:rPr lang="en-US" sz="1900" b="1"/>
              <a:t>water safety with high accuracy</a:t>
            </a:r>
            <a:r>
              <a:rPr lang="en-US" sz="1900"/>
              <a:t>, making it a </a:t>
            </a:r>
            <a:r>
              <a:rPr lang="en-US" sz="1900" b="1"/>
              <a:t>cost-effective and scalable solution</a:t>
            </a:r>
            <a:r>
              <a:rPr lang="en-US" sz="1900"/>
              <a:t>. The project aims to </a:t>
            </a:r>
            <a:r>
              <a:rPr lang="en-US" sz="1900" b="1"/>
              <a:t>integrate AI with real-time monitoring systems</a:t>
            </a:r>
            <a:r>
              <a:rPr lang="en-US" sz="1900"/>
              <a:t> to automate water quality classification.</a:t>
            </a:r>
          </a:p>
          <a:p>
            <a:endParaRPr lang="en-IN" sz="1900"/>
          </a:p>
        </p:txBody>
      </p:sp>
    </p:spTree>
    <p:extLst>
      <p:ext uri="{BB962C8B-B14F-4D97-AF65-F5344CB8AC3E}">
        <p14:creationId xmlns:p14="http://schemas.microsoft.com/office/powerpoint/2010/main" val="371843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1354</Words>
  <Application>Microsoft Office PowerPoint</Application>
  <PresentationFormat>Widescreen</PresentationFormat>
  <Paragraphs>140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Water Quality Classification Using Machine Learning</vt:lpstr>
      <vt:lpstr>Abstract</vt:lpstr>
      <vt:lpstr>Block Diagram</vt:lpstr>
      <vt:lpstr>Existing System</vt:lpstr>
      <vt:lpstr>Disadvantages of the Existing System</vt:lpstr>
      <vt:lpstr>Proposed System</vt:lpstr>
      <vt:lpstr>Advantages of the Proposed System</vt:lpstr>
      <vt:lpstr>6. Environmental Requirements </vt:lpstr>
      <vt:lpstr>7. Introduction </vt:lpstr>
      <vt:lpstr>8. Machine Learning in Water Quality Analysis </vt:lpstr>
      <vt:lpstr>9. Preparing the Dataset </vt:lpstr>
      <vt:lpstr>10. Literature Survey (IEEE Papers Analysis) </vt:lpstr>
      <vt:lpstr>11. Objectives  </vt:lpstr>
      <vt:lpstr>13. List of Modules </vt:lpstr>
      <vt:lpstr>14. Python for Implementation </vt:lpstr>
      <vt:lpstr>15. Module Description </vt:lpstr>
      <vt:lpstr>16. Data Validation &amp; Cleaning Process </vt:lpstr>
      <vt:lpstr>17. Exploratory Data Analysis (EDA) &amp; Visualization </vt:lpstr>
      <vt:lpstr>Heatmap</vt:lpstr>
      <vt:lpstr>18. Comparing Algorithm Performance </vt:lpstr>
      <vt:lpstr>19. Algorithm Explanation </vt:lpstr>
      <vt:lpstr>20. Conclusion </vt:lpstr>
      <vt:lpstr>21. Future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parthi parthi</dc:creator>
  <cp:lastModifiedBy>parthi parthi</cp:lastModifiedBy>
  <cp:revision>4</cp:revision>
  <dcterms:created xsi:type="dcterms:W3CDTF">2025-02-12T17:58:03Z</dcterms:created>
  <dcterms:modified xsi:type="dcterms:W3CDTF">2025-03-18T16:52:00Z</dcterms:modified>
</cp:coreProperties>
</file>